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sldIdLst>
    <p:sldId id="257" r:id="rId5"/>
    <p:sldId id="259" r:id="rId6"/>
    <p:sldId id="261" r:id="rId7"/>
    <p:sldId id="264" r:id="rId8"/>
    <p:sldId id="266" r:id="rId9"/>
    <p:sldId id="268" r:id="rId10"/>
    <p:sldId id="269" r:id="rId11"/>
    <p:sldId id="270" r:id="rId12"/>
    <p:sldId id="272" r:id="rId13"/>
    <p:sldId id="273" r:id="rId14"/>
    <p:sldId id="274" r:id="rId15"/>
    <p:sldId id="277" r:id="rId16"/>
    <p:sldId id="279" r:id="rId17"/>
    <p:sldId id="280" r:id="rId18"/>
    <p:sldId id="290" r:id="rId19"/>
    <p:sldId id="291" r:id="rId20"/>
    <p:sldId id="292" r:id="rId21"/>
    <p:sldId id="293" r:id="rId22"/>
    <p:sldId id="294" r:id="rId23"/>
    <p:sldId id="285" r:id="rId24"/>
    <p:sldId id="286" r:id="rId25"/>
    <p:sldId id="287" r:id="rId26"/>
    <p:sldId id="288" r:id="rId27"/>
    <p:sldId id="289" r:id="rId28"/>
    <p:sldId id="295" r:id="rId29"/>
    <p:sldId id="296" r:id="rId30"/>
    <p:sldId id="260" r:id="rId31"/>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59" autoAdjust="0"/>
    <p:restoredTop sz="94660"/>
  </p:normalViewPr>
  <p:slideViewPr>
    <p:cSldViewPr snapToGrid="0">
      <p:cViewPr varScale="1">
        <p:scale>
          <a:sx n="85" d="100"/>
          <a:sy n="85" d="100"/>
        </p:scale>
        <p:origin x="840" y="53"/>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66F82-45B1-42CC-9246-D12960F8A35C}" type="datetimeFigureOut">
              <a:rPr lang="es-CO" smtClean="0"/>
              <a:t>26/04/2024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379145-0F2C-4F8D-9E4A-C4305CE22524}" type="slidenum">
              <a:rPr lang="es-CO" smtClean="0"/>
              <a:t>‹Nº›</a:t>
            </a:fld>
            <a:endParaRPr lang="es-CO"/>
          </a:p>
        </p:txBody>
      </p:sp>
    </p:spTree>
    <p:extLst>
      <p:ext uri="{BB962C8B-B14F-4D97-AF65-F5344CB8AC3E}">
        <p14:creationId xmlns:p14="http://schemas.microsoft.com/office/powerpoint/2010/main" val="2513769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90DC1D-0EE4-DBC3-A64A-8FF4897118A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BCB8A64D-DD43-BBD8-A109-3C446AEE2E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BA6ED50-9941-DD01-AA9E-3447475DD8DC}"/>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5" name="Marcador de pie de página 4">
            <a:extLst>
              <a:ext uri="{FF2B5EF4-FFF2-40B4-BE49-F238E27FC236}">
                <a16:creationId xmlns:a16="http://schemas.microsoft.com/office/drawing/2014/main" id="{712CC147-9BB3-84AD-75B5-A4225834B9DD}"/>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C2555F2D-24AD-162B-0288-6811D537106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74055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23C812-0FA6-2B97-F9CC-F30515968E9B}"/>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1E869D3F-9657-38C0-29B7-C67B73D82AD1}"/>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EEDEF94-A9C4-5DC5-AD82-E14D6299DD95}"/>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5" name="Marcador de pie de página 4">
            <a:extLst>
              <a:ext uri="{FF2B5EF4-FFF2-40B4-BE49-F238E27FC236}">
                <a16:creationId xmlns:a16="http://schemas.microsoft.com/office/drawing/2014/main" id="{56A9E94B-25C7-8344-473F-9905465E4F7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CFF202B-74AE-5212-0CA6-7A19B85A0D9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1218181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2360B72-D8B0-153F-9DDE-B7505DB9904F}"/>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2301A9A7-010C-C98A-C54D-1248BC7B63C5}"/>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1AEDCF4C-38FD-15FF-120D-F45FD4C335D4}"/>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5" name="Marcador de pie de página 4">
            <a:extLst>
              <a:ext uri="{FF2B5EF4-FFF2-40B4-BE49-F238E27FC236}">
                <a16:creationId xmlns:a16="http://schemas.microsoft.com/office/drawing/2014/main" id="{42BCC271-D904-C8AA-1477-E87E3E426AC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AF2E7C9-D0F6-3C3B-7534-706E4310594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875319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B23C71-D05B-BC7F-9E81-7B88E600E6B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BE5290E1-2F6C-72F3-3DD7-3A38A485993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1BC30B9A-BCE6-7FA2-D2D6-D5B65EB71B02}"/>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5" name="Marcador de pie de página 4">
            <a:extLst>
              <a:ext uri="{FF2B5EF4-FFF2-40B4-BE49-F238E27FC236}">
                <a16:creationId xmlns:a16="http://schemas.microsoft.com/office/drawing/2014/main" id="{D32E6F05-09DA-B6FF-0638-751071130A5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D89FCCFA-277C-A374-BD2B-A078E1EEAB51}"/>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98985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D767C4-AC61-971B-7D21-E893553544AF}"/>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20EDD79C-68B4-F8E5-CFF3-8C625B4C00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5C6E612F-FBC2-AC95-702F-E953834AFC65}"/>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5" name="Marcador de pie de página 4">
            <a:extLst>
              <a:ext uri="{FF2B5EF4-FFF2-40B4-BE49-F238E27FC236}">
                <a16:creationId xmlns:a16="http://schemas.microsoft.com/office/drawing/2014/main" id="{16DC62A6-D8E2-C345-A448-5961CD372A3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62D307A-B598-30CA-318E-87A59CABFDC8}"/>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4000096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5254A5-C21F-8F54-9021-B56D280A062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FAE8398-CD0A-8D8C-DC96-8D04E4D27309}"/>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DC897BF1-AE85-BD27-28AA-1A9D0F7CCBC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5301CD7C-B437-6DEE-7B95-6A5E11A78F52}"/>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6" name="Marcador de pie de página 5">
            <a:extLst>
              <a:ext uri="{FF2B5EF4-FFF2-40B4-BE49-F238E27FC236}">
                <a16:creationId xmlns:a16="http://schemas.microsoft.com/office/drawing/2014/main" id="{1ECCD6E6-33EC-2161-3D05-D340E2DF630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EE46B2AA-52A6-A40C-2AD4-A79D46E28810}"/>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371182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ED9BA3-BA74-C187-E322-6EEFF781DAB1}"/>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5C08DCC-31F0-A792-8D12-94D3C86BB5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21AC759A-C66B-E807-DA0C-F0332258518E}"/>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D963AA0-B0E1-CAE2-54B1-FF41993A90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2531307-D0EF-68AB-382E-5EE1BF8ECBC5}"/>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DC665BAF-3E38-8041-D145-D46B31DF6D82}"/>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8" name="Marcador de pie de página 7">
            <a:extLst>
              <a:ext uri="{FF2B5EF4-FFF2-40B4-BE49-F238E27FC236}">
                <a16:creationId xmlns:a16="http://schemas.microsoft.com/office/drawing/2014/main" id="{BD344359-4455-0844-A206-034596AA9644}"/>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A4B01A69-39A7-771A-DADF-D9400573995F}"/>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3369013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8F1BCF-B3DF-8C86-A6A3-50754B527F8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173C46C-3495-ECF2-2597-257EE16FE811}"/>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4" name="Marcador de pie de página 3">
            <a:extLst>
              <a:ext uri="{FF2B5EF4-FFF2-40B4-BE49-F238E27FC236}">
                <a16:creationId xmlns:a16="http://schemas.microsoft.com/office/drawing/2014/main" id="{E8CFBFA9-3204-138B-477F-9DBEB337211D}"/>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61365F55-17AA-CB01-E92B-9BBF0761507C}"/>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2745927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3DC78914-960D-0105-9DCB-99D91DB8FB1D}"/>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3" name="Marcador de pie de página 2">
            <a:extLst>
              <a:ext uri="{FF2B5EF4-FFF2-40B4-BE49-F238E27FC236}">
                <a16:creationId xmlns:a16="http://schemas.microsoft.com/office/drawing/2014/main" id="{E3993063-5A95-9643-BFE9-679E10CCB2D6}"/>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02C54ABA-F661-AA80-7087-03412AA5AF02}"/>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1527143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860426-58D5-A6AB-F6AA-4E034FA5695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6805DC3-79CC-C9BE-5B84-271E7763F7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3D8F71A8-14A9-FA86-B7EF-4937C70B58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9FAC6BA-48A1-BF31-DA14-1FD3C522C35A}"/>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6" name="Marcador de pie de página 5">
            <a:extLst>
              <a:ext uri="{FF2B5EF4-FFF2-40B4-BE49-F238E27FC236}">
                <a16:creationId xmlns:a16="http://schemas.microsoft.com/office/drawing/2014/main" id="{9B00894A-FE1B-54C8-3EE4-03AC3626AB01}"/>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186E739-9864-47DF-0440-B3ACD37E0482}"/>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1555828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1C52FA-4171-208A-8A9E-949DDF6BFED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9433B31A-0DC9-279D-FA7C-45FA1B1843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8A5EA828-3959-7B09-525D-CD2E4BB34C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60214D4-7112-62CB-6799-8F6C4769F74B}"/>
              </a:ext>
            </a:extLst>
          </p:cNvPr>
          <p:cNvSpPr>
            <a:spLocks noGrp="1"/>
          </p:cNvSpPr>
          <p:nvPr>
            <p:ph type="dt" sz="half" idx="10"/>
          </p:nvPr>
        </p:nvSpPr>
        <p:spPr/>
        <p:txBody>
          <a:bodyPr/>
          <a:lstStyle/>
          <a:p>
            <a:fld id="{53318C49-272F-4178-B99B-B198CD7FA856}" type="datetimeFigureOut">
              <a:rPr lang="es-CO" smtClean="0"/>
              <a:t>26/04/2024</a:t>
            </a:fld>
            <a:endParaRPr lang="es-CO"/>
          </a:p>
        </p:txBody>
      </p:sp>
      <p:sp>
        <p:nvSpPr>
          <p:cNvPr id="6" name="Marcador de pie de página 5">
            <a:extLst>
              <a:ext uri="{FF2B5EF4-FFF2-40B4-BE49-F238E27FC236}">
                <a16:creationId xmlns:a16="http://schemas.microsoft.com/office/drawing/2014/main" id="{3808E7AC-4159-5BA9-5E50-37297128E5C5}"/>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7A6CCA1-2B2A-862A-BC43-A44BA8A6FF67}"/>
              </a:ext>
            </a:extLst>
          </p:cNvPr>
          <p:cNvSpPr>
            <a:spLocks noGrp="1"/>
          </p:cNvSpPr>
          <p:nvPr>
            <p:ph type="sldNum" sz="quarter" idx="12"/>
          </p:nvPr>
        </p:nvSpPr>
        <p:spPr/>
        <p:txBody>
          <a:bodyPr/>
          <a:lstStyle/>
          <a:p>
            <a:fld id="{C0396346-997F-480D-80CD-FA2FCC8F7E98}" type="slidenum">
              <a:rPr lang="es-CO" smtClean="0"/>
              <a:t>‹Nº›</a:t>
            </a:fld>
            <a:endParaRPr lang="es-CO"/>
          </a:p>
        </p:txBody>
      </p:sp>
    </p:spTree>
    <p:extLst>
      <p:ext uri="{BB962C8B-B14F-4D97-AF65-F5344CB8AC3E}">
        <p14:creationId xmlns:p14="http://schemas.microsoft.com/office/powerpoint/2010/main" val="846976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E42348FF-CB3F-64E8-7177-F202123374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E8359DF3-3309-BACE-D285-AF237258DB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693B5B1-48FE-7E2B-1E66-D2310CAAE8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18C49-272F-4178-B99B-B198CD7FA856}" type="datetimeFigureOut">
              <a:rPr lang="es-CO" smtClean="0"/>
              <a:t>26/04/2024</a:t>
            </a:fld>
            <a:endParaRPr lang="es-CO"/>
          </a:p>
        </p:txBody>
      </p:sp>
      <p:sp>
        <p:nvSpPr>
          <p:cNvPr id="5" name="Marcador de pie de página 4">
            <a:extLst>
              <a:ext uri="{FF2B5EF4-FFF2-40B4-BE49-F238E27FC236}">
                <a16:creationId xmlns:a16="http://schemas.microsoft.com/office/drawing/2014/main" id="{776908D9-0554-CAB8-86FF-6563C02E05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026341FD-2BA0-F5BF-208E-A4F4521F27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396346-997F-480D-80CD-FA2FCC8F7E98}" type="slidenum">
              <a:rPr lang="es-CO" smtClean="0"/>
              <a:t>‹Nº›</a:t>
            </a:fld>
            <a:endParaRPr lang="es-CO"/>
          </a:p>
        </p:txBody>
      </p:sp>
    </p:spTree>
    <p:extLst>
      <p:ext uri="{BB962C8B-B14F-4D97-AF65-F5344CB8AC3E}">
        <p14:creationId xmlns:p14="http://schemas.microsoft.com/office/powerpoint/2010/main" val="3489553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blog.hubspot.com/website/what-is-github-used-for" TargetMode="External"/><Relationship Id="rId3" Type="http://schemas.openxmlformats.org/officeDocument/2006/relationships/hyperlink" Target="https://www.techtarget.com/searchdatamanagement/definition/data-structure" TargetMode="External"/><Relationship Id="rId7" Type="http://schemas.openxmlformats.org/officeDocument/2006/relationships/hyperlink" Target="https://www.techopedia.com/definition/24735/netbeans"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everythingcomputerscience.com/discrete_mathematics/Stacks_and_Queues.html" TargetMode="External"/><Relationship Id="rId5" Type="http://schemas.openxmlformats.org/officeDocument/2006/relationships/hyperlink" Target="https://www.javatpoint.com/doubly-linked-list" TargetMode="External"/><Relationship Id="rId4" Type="http://schemas.openxmlformats.org/officeDocument/2006/relationships/hyperlink" Target="https://www.programiz.com/dsa/circular-linked-list" TargetMode="External"/><Relationship Id="rId9" Type="http://schemas.openxmlformats.org/officeDocument/2006/relationships/hyperlink" Target="https://www.betterhealth.vic.gov.au/health/servicesandsupport/confidentiality-and-privacy-in-healthcare"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netbeans.apache.org/kb/docs/java/quickstart-gui.html" TargetMode="External"/><Relationship Id="rId3" Type="http://schemas.openxmlformats.org/officeDocument/2006/relationships/hyperlink" Target="https://www2.deloitte.com/es/es/pages/technology/articles/que-es-el-desarrollo-en-espiral.html" TargetMode="External"/><Relationship Id="rId7" Type="http://schemas.openxmlformats.org/officeDocument/2006/relationships/hyperlink" Target="https://www.visual-paradigm.com/guide/uml-unified-modeling-language/uml-class-diagram-tutorial/"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www.acs.ase.ro/Media/Default/documents/java/ClaudiuVinte/books/ArnoldGoslingHolmes06.pdf" TargetMode="External"/><Relationship Id="rId5" Type="http://schemas.openxmlformats.org/officeDocument/2006/relationships/hyperlink" Target="https://www.oracle.com/co/tools/technologies/netbeans-ide.html" TargetMode="External"/><Relationship Id="rId4" Type="http://schemas.openxmlformats.org/officeDocument/2006/relationships/hyperlink" Target="https://www.ar-racking.com/co/blog/metodo-lifo-de-gestion-stock-que-es-y-cuando-se-utiliza/"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git-scm.com/book/es/v2/Inicio---Sobre-el-Control-de-Versiones-Acerca-del-Control-de-Versiones" TargetMode="External"/><Relationship Id="rId7" Type="http://schemas.openxmlformats.org/officeDocument/2006/relationships/hyperlink" Target="https://learn.microsoft.com/es-es/devops/develop/git/what-is-git" TargetMode="Externa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hyperlink" Target="https://es.wikipedia.org/w/index.php?title=Control_de_versiones&amp;oldid=152003367" TargetMode="External"/><Relationship Id="rId5" Type="http://schemas.openxmlformats.org/officeDocument/2006/relationships/hyperlink" Target="https://es.wikipedia.org/w/index.php?title=Modelo%E2%80%93vista%E2%80%93controlador&amp;oldid=138615253" TargetMode="External"/><Relationship Id="rId4" Type="http://schemas.openxmlformats.org/officeDocument/2006/relationships/hyperlink" Target="https://es.wikipedia.org/w/index.php?title=Cola_de_prioridades&amp;oldid=145477000"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F3D793A9-048A-52F6-D46A-FBEBC1137DD9}"/>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865" r="1" b="1"/>
          <a:stretch/>
        </p:blipFill>
        <p:spPr>
          <a:xfrm>
            <a:off x="0" y="0"/>
            <a:ext cx="12188952" cy="6858000"/>
          </a:xfrm>
          <a:prstGeom prst="rect">
            <a:avLst/>
          </a:prstGeom>
        </p:spPr>
      </p:pic>
      <p:sp>
        <p:nvSpPr>
          <p:cNvPr id="4" name="CuadroTexto 3">
            <a:extLst>
              <a:ext uri="{FF2B5EF4-FFF2-40B4-BE49-F238E27FC236}">
                <a16:creationId xmlns:a16="http://schemas.microsoft.com/office/drawing/2014/main" id="{2BDEB935-7EFB-41E6-44B5-ACECBBFD138A}"/>
              </a:ext>
            </a:extLst>
          </p:cNvPr>
          <p:cNvSpPr txBox="1">
            <a:spLocks/>
          </p:cNvSpPr>
          <p:nvPr/>
        </p:nvSpPr>
        <p:spPr>
          <a:xfrm>
            <a:off x="902677" y="2613392"/>
            <a:ext cx="5983897" cy="1631216"/>
          </a:xfrm>
          <a:prstGeom prst="rect">
            <a:avLst/>
          </a:prstGeom>
          <a:noFill/>
        </p:spPr>
        <p:txBody>
          <a:bodyPr wrap="square" rtlCol="0">
            <a:spAutoFit/>
          </a:bodyPr>
          <a:lstStyle/>
          <a:p>
            <a:r>
              <a:rPr lang="es-ES" sz="5000" dirty="0">
                <a:solidFill>
                  <a:schemeClr val="bg1"/>
                </a:solidFill>
                <a:latin typeface="Montserrat ExtraBold" pitchFamily="2" charset="0"/>
              </a:rPr>
              <a:t>Asistente de Citas Médicas</a:t>
            </a:r>
            <a:endParaRPr lang="es-CO" sz="5000" dirty="0">
              <a:solidFill>
                <a:schemeClr val="bg1"/>
              </a:solidFill>
              <a:latin typeface="Montserrat ExtraBold" pitchFamily="2" charset="0"/>
            </a:endParaRPr>
          </a:p>
        </p:txBody>
      </p:sp>
      <p:pic>
        <p:nvPicPr>
          <p:cNvPr id="11" name="Imagen 10">
            <a:extLst>
              <a:ext uri="{FF2B5EF4-FFF2-40B4-BE49-F238E27FC236}">
                <a16:creationId xmlns:a16="http://schemas.microsoft.com/office/drawing/2014/main" id="{090D7F5A-CD4B-75ED-2F35-F527A54767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902677" y="4359518"/>
            <a:ext cx="5983897" cy="49043"/>
          </a:xfrm>
          <a:prstGeom prst="rect">
            <a:avLst/>
          </a:prstGeom>
        </p:spPr>
      </p:pic>
      <p:pic>
        <p:nvPicPr>
          <p:cNvPr id="13" name="Imagen 12" descr="Logotipo&#10;&#10;Descripción generada automáticamente">
            <a:extLst>
              <a:ext uri="{FF2B5EF4-FFF2-40B4-BE49-F238E27FC236}">
                <a16:creationId xmlns:a16="http://schemas.microsoft.com/office/drawing/2014/main" id="{C0110317-5CC0-B7CC-12A9-5F07380EA0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00666" y="0"/>
            <a:ext cx="2288286" cy="6858000"/>
          </a:xfrm>
          <a:prstGeom prst="rect">
            <a:avLst/>
          </a:prstGeom>
        </p:spPr>
      </p:pic>
      <p:pic>
        <p:nvPicPr>
          <p:cNvPr id="15" name="Imagen 14" descr="Interfaz de usuario gráfica, Texto, Aplicación&#10;&#10;Descripción generada automáticamente">
            <a:extLst>
              <a:ext uri="{FF2B5EF4-FFF2-40B4-BE49-F238E27FC236}">
                <a16:creationId xmlns:a16="http://schemas.microsoft.com/office/drawing/2014/main" id="{257F927D-42CF-0F74-DA23-D966928B46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3369" y="369554"/>
            <a:ext cx="4052823" cy="690654"/>
          </a:xfrm>
          <a:prstGeom prst="rect">
            <a:avLst/>
          </a:prstGeom>
        </p:spPr>
      </p:pic>
      <p:pic>
        <p:nvPicPr>
          <p:cNvPr id="17" name="Imagen 16" descr="Dibujo con letras blancas&#10;&#10;Descripción generada automáticamente con confianza media">
            <a:extLst>
              <a:ext uri="{FF2B5EF4-FFF2-40B4-BE49-F238E27FC236}">
                <a16:creationId xmlns:a16="http://schemas.microsoft.com/office/drawing/2014/main" id="{4DF152E3-A853-7350-08FD-6C5E0FCDF80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369" y="6418086"/>
            <a:ext cx="1240590" cy="131538"/>
          </a:xfrm>
          <a:prstGeom prst="rect">
            <a:avLst/>
          </a:prstGeom>
        </p:spPr>
      </p:pic>
      <p:pic>
        <p:nvPicPr>
          <p:cNvPr id="19" name="Imagen 18" descr="Dibujo en blanco y negro&#10;&#10;Descripción generada automáticamente con confianza media">
            <a:extLst>
              <a:ext uri="{FF2B5EF4-FFF2-40B4-BE49-F238E27FC236}">
                <a16:creationId xmlns:a16="http://schemas.microsoft.com/office/drawing/2014/main" id="{4DA478AD-A42A-60F2-D9AF-2525D131D0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22507" y="322420"/>
            <a:ext cx="971285" cy="375164"/>
          </a:xfrm>
          <a:prstGeom prst="rect">
            <a:avLst/>
          </a:prstGeom>
        </p:spPr>
      </p:pic>
      <p:pic>
        <p:nvPicPr>
          <p:cNvPr id="21" name="Imagen 20" descr="Icono&#10;&#10;Descripción generada automáticamente">
            <a:extLst>
              <a:ext uri="{FF2B5EF4-FFF2-40B4-BE49-F238E27FC236}">
                <a16:creationId xmlns:a16="http://schemas.microsoft.com/office/drawing/2014/main" id="{97CC95BC-650B-BD71-96B3-E7B716B47E6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36091" y="6350089"/>
            <a:ext cx="544116" cy="248678"/>
          </a:xfrm>
          <a:prstGeom prst="rect">
            <a:avLst/>
          </a:prstGeom>
        </p:spPr>
      </p:pic>
      <p:pic>
        <p:nvPicPr>
          <p:cNvPr id="22" name="Imagen 21">
            <a:extLst>
              <a:ext uri="{FF2B5EF4-FFF2-40B4-BE49-F238E27FC236}">
                <a16:creationId xmlns:a16="http://schemas.microsoft.com/office/drawing/2014/main" id="{52E94717-33B9-7A0D-B6C1-2AB0CBE8DFB3}"/>
              </a:ext>
            </a:extLst>
          </p:cNvPr>
          <p:cNvPicPr>
            <a:picLocks noChangeAspect="1"/>
          </p:cNvPicPr>
          <p:nvPr/>
        </p:nvPicPr>
        <p:blipFill>
          <a:blip r:embed="rId9"/>
          <a:stretch>
            <a:fillRect/>
          </a:stretch>
        </p:blipFill>
        <p:spPr>
          <a:xfrm>
            <a:off x="7404207" y="3734654"/>
            <a:ext cx="1886607" cy="1886607"/>
          </a:xfrm>
          <a:prstGeom prst="rect">
            <a:avLst/>
          </a:prstGeom>
        </p:spPr>
      </p:pic>
      <p:sp>
        <p:nvSpPr>
          <p:cNvPr id="23" name="CuadroTexto 22">
            <a:extLst>
              <a:ext uri="{FF2B5EF4-FFF2-40B4-BE49-F238E27FC236}">
                <a16:creationId xmlns:a16="http://schemas.microsoft.com/office/drawing/2014/main" id="{0C472E8C-4A94-21C8-D7BB-097242B7FDEF}"/>
              </a:ext>
            </a:extLst>
          </p:cNvPr>
          <p:cNvSpPr txBox="1"/>
          <p:nvPr/>
        </p:nvSpPr>
        <p:spPr>
          <a:xfrm>
            <a:off x="902677" y="4474428"/>
            <a:ext cx="5983896" cy="707886"/>
          </a:xfrm>
          <a:prstGeom prst="rect">
            <a:avLst/>
          </a:prstGeom>
          <a:noFill/>
        </p:spPr>
        <p:txBody>
          <a:bodyPr wrap="square" rtlCol="0">
            <a:spAutoFit/>
          </a:bodyPr>
          <a:lstStyle/>
          <a:p>
            <a:r>
              <a:rPr lang="es-ES" sz="2000" dirty="0">
                <a:solidFill>
                  <a:schemeClr val="bg1"/>
                </a:solidFill>
                <a:latin typeface="Montserrat" panose="00000500000000000000" pitchFamily="50" charset="0"/>
              </a:rPr>
              <a:t>Samuel Arango Diaz</a:t>
            </a:r>
          </a:p>
          <a:p>
            <a:r>
              <a:rPr lang="es-ES" sz="2000" dirty="0">
                <a:solidFill>
                  <a:schemeClr val="bg1"/>
                </a:solidFill>
                <a:latin typeface="Montserrat" panose="00000500000000000000" pitchFamily="50" charset="0"/>
              </a:rPr>
              <a:t>Jeison Steven Flórez Julio</a:t>
            </a:r>
            <a:endParaRPr lang="es-CO" sz="2000" dirty="0">
              <a:solidFill>
                <a:schemeClr val="bg1"/>
              </a:solidFill>
              <a:latin typeface="Montserrat" panose="00000500000000000000" pitchFamily="50" charset="0"/>
            </a:endParaRPr>
          </a:p>
        </p:txBody>
      </p:sp>
    </p:spTree>
    <p:extLst>
      <p:ext uri="{BB962C8B-B14F-4D97-AF65-F5344CB8AC3E}">
        <p14:creationId xmlns:p14="http://schemas.microsoft.com/office/powerpoint/2010/main" val="10924421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416548"/>
            <a:ext cx="10515600" cy="6262158"/>
          </a:xfrm>
        </p:spPr>
        <p:txBody>
          <a:bodyPr>
            <a:noAutofit/>
          </a:bodyPr>
          <a:lstStyle/>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3. Paradigma: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Conjunto de reglas y principios que guían la forma en que se escribe el código de un programa de computadora.</a:t>
            </a: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4</a:t>
            </a:r>
            <a:r>
              <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 Base de datos: </a:t>
            </a: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Herramienta para recopilar y organizar información, pueden almacenar información sobre personas, productos, pedidos u otras cosas. </a:t>
            </a: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5. Ciclo de vida del desarrollo de sistemas (SDLC):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Proceso que abarca el desarrollo de nuevo software desde la etapa de planificación inicial hasta la implementación y el mantenimiento a largo plazo.</a:t>
            </a:r>
          </a:p>
          <a:p>
            <a:pPr>
              <a:lnSpc>
                <a:spcPct val="107000"/>
              </a:lnSpc>
              <a:spcAft>
                <a:spcPts val="800"/>
              </a:spcAft>
              <a:buFontTx/>
              <a:buChar char="-"/>
            </a:pPr>
            <a:r>
              <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6. Estructuras de Datos: </a:t>
            </a: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La estructura de Datos se refiere a la forma en que los datos se organizan, almacenan y manipulan en un sistema informático para facilitar su acceso y utilización de manera eficiente. </a:t>
            </a:r>
          </a:p>
          <a:p>
            <a:pPr>
              <a:lnSpc>
                <a:spcPct val="107000"/>
              </a:lnSpc>
              <a:spcAft>
                <a:spcPts val="800"/>
              </a:spcAft>
              <a:buFontTx/>
              <a:buChar char="-"/>
            </a:pPr>
            <a:endPar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368274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416548"/>
            <a:ext cx="10515600" cy="5698675"/>
          </a:xfrm>
        </p:spPr>
        <p:txBody>
          <a:bodyPr>
            <a:noAutofit/>
          </a:bodyPr>
          <a:lstStyle/>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7. Experiencia del usuario (UX):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refiere a la percepción y las emociones que experimentan los usuarios al interactuar con el Asistente de Citas Médicas.</a:t>
            </a: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8. Listas enlazadas: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Generan un vínculo entre una lista de elementos importantes de un programa.</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buFontTx/>
              <a:buChar char="-"/>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9. Lista doblemente Enlazada: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Lista enlazada por la que puedes tanto avanzar como retroceder. </a:t>
            </a:r>
          </a:p>
          <a:p>
            <a:pPr>
              <a:lnSpc>
                <a:spcPct val="107000"/>
              </a:lnSpc>
              <a:spcAft>
                <a:spcPts val="800"/>
              </a:spcAft>
              <a:buFontTx/>
              <a:buChar char="-"/>
            </a:pPr>
            <a:endPar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237894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685801" y="180512"/>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Marco tecnológico</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316290" y="1195399"/>
            <a:ext cx="10940935" cy="5127989"/>
          </a:xfrm>
        </p:spPr>
        <p:txBody>
          <a:bodyPr>
            <a:noAutofit/>
          </a:bodyPr>
          <a:lstStyle/>
          <a:p>
            <a:pPr marL="0" indent="0">
              <a:lnSpc>
                <a:spcPct val="107000"/>
              </a:lnSpc>
              <a:spcAft>
                <a:spcPts val="800"/>
              </a:spcAft>
              <a:buNone/>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1. Lenguaje de programación: </a:t>
            </a:r>
          </a:p>
          <a:p>
            <a:pPr marL="0" indent="0">
              <a:lnSpc>
                <a:spcPct val="107000"/>
              </a:lnSpc>
              <a:spcAft>
                <a:spcPts val="800"/>
              </a:spcAft>
              <a:buNone/>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Java: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implementará Java como lenguaje principal para el desarrollo del sistema de Gestión de Citas Médicas – AURORA. </a:t>
            </a:r>
          </a:p>
          <a:p>
            <a:pPr marL="0" indent="0">
              <a:lnSpc>
                <a:spcPct val="107000"/>
              </a:lnSpc>
              <a:spcAft>
                <a:spcPts val="800"/>
              </a:spcAft>
              <a:buNone/>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2. Diseño de Interfaces:</a:t>
            </a:r>
          </a:p>
          <a:p>
            <a:pPr marL="0" indent="0">
              <a:lnSpc>
                <a:spcPct val="107000"/>
              </a:lnSpc>
              <a:spcAft>
                <a:spcPts val="800"/>
              </a:spcAft>
              <a:buNone/>
            </a:pPr>
            <a:r>
              <a:rPr lang="es-CO" sz="2000" b="1"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JavaFX</a:t>
            </a: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a:t>
            </a:r>
            <a:r>
              <a:rPr lang="es-ES" sz="2000" dirty="0">
                <a:solidFill>
                  <a:srgbClr val="0D0D0D"/>
                </a:solidFill>
                <a:highlight>
                  <a:srgbClr val="FFFFFF"/>
                </a:highlight>
                <a:latin typeface="Arial" panose="020B0604020202020204" pitchFamily="34" charset="0"/>
                <a:ea typeface="Calibri" panose="020F0502020204030204" pitchFamily="34" charset="0"/>
                <a:cs typeface="Arial" panose="020B0604020202020204" pitchFamily="34" charset="0"/>
              </a:rPr>
              <a:t>E</a:t>
            </a:r>
            <a:r>
              <a:rPr lang="es-ES" sz="2000" b="0" i="0" dirty="0">
                <a:solidFill>
                  <a:srgbClr val="0D0D0D"/>
                </a:solidFill>
                <a:effectLst/>
                <a:highlight>
                  <a:srgbClr val="FFFFFF"/>
                </a:highlight>
                <a:latin typeface="Arial" panose="020B0604020202020204" pitchFamily="34" charset="0"/>
                <a:cs typeface="Arial" panose="020B0604020202020204" pitchFamily="34" charset="0"/>
              </a:rPr>
              <a:t>s una plataforma de software que facilita la creación de interfaces de usuario modernas y dinámicas para aplicaciones de escritorio. </a:t>
            </a:r>
          </a:p>
          <a:p>
            <a:pPr marL="0" indent="0">
              <a:lnSpc>
                <a:spcPct val="107000"/>
              </a:lnSpc>
              <a:spcAft>
                <a:spcPts val="800"/>
              </a:spcAft>
              <a:buNone/>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3. Entorno de Desarrollo Integrado (IDE)</a:t>
            </a:r>
          </a:p>
          <a:p>
            <a:pPr marL="0" indent="0">
              <a:lnSpc>
                <a:spcPct val="107000"/>
              </a:lnSpc>
              <a:spcAft>
                <a:spcPts val="800"/>
              </a:spcAft>
              <a:buNone/>
            </a:pPr>
            <a:r>
              <a:rPr lang="es-CO" sz="2000" b="1"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NeatBeans:</a:t>
            </a:r>
            <a:r>
              <a:rPr lang="es-CO" sz="2000" dirty="0" err="1">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NeatBeans</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 es un IDE popular y confiable para el desarrollo de aplicaciones Java, que ofrece diversas herramientas para la edición de código, depuración y pruebas. </a:t>
            </a:r>
          </a:p>
          <a:p>
            <a:pPr marL="0" indent="0">
              <a:lnSpc>
                <a:spcPct val="107000"/>
              </a:lnSpc>
              <a:spcAft>
                <a:spcPts val="800"/>
              </a:spcAft>
              <a:buNone/>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4. Control de versiones:</a:t>
            </a:r>
          </a:p>
          <a:p>
            <a:pPr marL="0" indent="0">
              <a:lnSpc>
                <a:spcPct val="107000"/>
              </a:lnSpc>
              <a:spcAft>
                <a:spcPts val="800"/>
              </a:spcAft>
              <a:buNone/>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Git: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empleará Git como el sistema de control de versiones para rastrear de forma precisa y administrar los cambios en el código. </a:t>
            </a:r>
            <a:endPar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endPar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430666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Metodología </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8" y="1506076"/>
            <a:ext cx="4594411" cy="4289600"/>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empleo para el desarrollo del sistema la metodología de espiral. Esta metodología se fundamenta en una planificación meticulosa del proyecto, la identificación y evaluación exhaustiva de riesgos, un enfoque iterativo de desarrollo y una evaluación continua.</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14" name="Imagen 13" descr="Modelo espiral: historia, características, etapas, ejemplo">
            <a:extLst>
              <a:ext uri="{FF2B5EF4-FFF2-40B4-BE49-F238E27FC236}">
                <a16:creationId xmlns:a16="http://schemas.microsoft.com/office/drawing/2014/main" id="{05428367-F507-44A6-8637-202CE956B30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58304" y="1292543"/>
            <a:ext cx="6364028" cy="4272913"/>
          </a:xfrm>
          <a:prstGeom prst="rect">
            <a:avLst/>
          </a:prstGeom>
          <a:noFill/>
          <a:ln>
            <a:noFill/>
          </a:ln>
        </p:spPr>
      </p:pic>
    </p:spTree>
    <p:extLst>
      <p:ext uri="{BB962C8B-B14F-4D97-AF65-F5344CB8AC3E}">
        <p14:creationId xmlns:p14="http://schemas.microsoft.com/office/powerpoint/2010/main" val="18904144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Resultados </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112057" y="1346503"/>
            <a:ext cx="10896517" cy="4768722"/>
          </a:xfrm>
        </p:spPr>
        <p:txBody>
          <a:bodyPr>
            <a:noAutofit/>
          </a:bodyPr>
          <a:lstStyle/>
          <a:p>
            <a:pPr marL="457200" indent="-457200">
              <a:lnSpc>
                <a:spcPct val="107000"/>
              </a:lnSpc>
              <a:spcAft>
                <a:spcPts val="800"/>
              </a:spcAft>
              <a:buAutoNum type="arabicPeriod"/>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Optimización de la eficiencia Operativa,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implementación de un operador encargado de coordinar el flujo de pacientes ha conducido a una significativa reducción en el tiempo de espera para diferentes funcionalidades. </a:t>
            </a:r>
          </a:p>
          <a:p>
            <a:pPr marL="457200" indent="-457200">
              <a:lnSpc>
                <a:spcPct val="107000"/>
              </a:lnSpc>
              <a:spcAft>
                <a:spcPts val="800"/>
              </a:spcAft>
              <a:buFont typeface="Arial" panose="020B0604020202020204" pitchFamily="34" charset="0"/>
              <a:buAutoNum type="arabicPeriod"/>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Experiencia y funcionalidad de la mano,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Se implemento una actualización integral en la visualización y diseño del programa.</a:t>
            </a:r>
          </a:p>
          <a:p>
            <a:pPr marL="457200" indent="-457200">
              <a:lnSpc>
                <a:spcPct val="107000"/>
              </a:lnSpc>
              <a:spcAft>
                <a:spcPts val="800"/>
              </a:spcAft>
              <a:buFont typeface="Arial" panose="020B0604020202020204" pitchFamily="34" charset="0"/>
              <a:buAutoNum type="arabicPeriod"/>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Cancelación efectiva,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Nuestro sistema ha sido diseñado para gestionar cancelaciones de manera eficiente sin necesidad de un operador y conforme a las necesidades del cliente. </a:t>
            </a:r>
          </a:p>
          <a:p>
            <a:pPr marL="457200" indent="-457200">
              <a:lnSpc>
                <a:spcPct val="107000"/>
              </a:lnSpc>
              <a:spcAft>
                <a:spcPts val="800"/>
              </a:spcAft>
              <a:buFont typeface="Arial" panose="020B0604020202020204" pitchFamily="34" charset="0"/>
              <a:buAutoNum type="arabicPeriod"/>
            </a:pPr>
            <a:r>
              <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Integración de datos en la historia clínica: </a:t>
            </a:r>
            <a:r>
              <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Los análisis de datos de cada usuario se reflejan de manera integral en su historia clínica, la cual se genera automáticamente al registrarse con nosotros y agendar su primera Cita.</a:t>
            </a:r>
          </a:p>
          <a:p>
            <a:pPr marL="457200" indent="-457200">
              <a:lnSpc>
                <a:spcPct val="107000"/>
              </a:lnSpc>
              <a:spcAft>
                <a:spcPts val="800"/>
              </a:spcAft>
              <a:buFont typeface="Arial" panose="020B0604020202020204" pitchFamily="34" charset="0"/>
              <a:buAutoNum type="arabicPeriod"/>
            </a:pPr>
            <a:endParaRPr lang="es-CO" sz="20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0" indent="0">
              <a:lnSpc>
                <a:spcPct val="107000"/>
              </a:lnSpc>
              <a:spcAft>
                <a:spcPts val="800"/>
              </a:spcAft>
              <a:buNone/>
            </a:pPr>
            <a:endParaRPr lang="es-CO" sz="20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457200" indent="-457200">
              <a:lnSpc>
                <a:spcPct val="107000"/>
              </a:lnSpc>
              <a:spcAft>
                <a:spcPts val="800"/>
              </a:spcAft>
              <a:buFont typeface="Arial" panose="020B0604020202020204" pitchFamily="34" charset="0"/>
              <a:buAutoNum type="arabicPeriod"/>
            </a:pPr>
            <a:endPar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457200" indent="-457200">
              <a:lnSpc>
                <a:spcPct val="107000"/>
              </a:lnSpc>
              <a:spcAft>
                <a:spcPts val="800"/>
              </a:spcAft>
              <a:buAutoNum type="arabicPeriod"/>
            </a:pP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890659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6" name="Imagen 5" descr="Interfaz de usuario gráfica, Tabla&#10;&#10;Descripción generada automáticamente">
            <a:extLst>
              <a:ext uri="{FF2B5EF4-FFF2-40B4-BE49-F238E27FC236}">
                <a16:creationId xmlns:a16="http://schemas.microsoft.com/office/drawing/2014/main" id="{01B0358D-7717-7D24-0B41-821EF2C67A2E}"/>
              </a:ext>
            </a:extLst>
          </p:cNvPr>
          <p:cNvPicPr>
            <a:picLocks noChangeAspect="1"/>
          </p:cNvPicPr>
          <p:nvPr/>
        </p:nvPicPr>
        <p:blipFill>
          <a:blip r:embed="rId3"/>
          <a:stretch>
            <a:fillRect/>
          </a:stretch>
        </p:blipFill>
        <p:spPr>
          <a:xfrm>
            <a:off x="0" y="1"/>
            <a:ext cx="12192000" cy="6858000"/>
          </a:xfrm>
          <a:prstGeom prst="rect">
            <a:avLst/>
          </a:prstGeom>
        </p:spPr>
      </p:pic>
    </p:spTree>
    <p:extLst>
      <p:ext uri="{BB962C8B-B14F-4D97-AF65-F5344CB8AC3E}">
        <p14:creationId xmlns:p14="http://schemas.microsoft.com/office/powerpoint/2010/main" val="11263241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3" name="Imagen 2">
            <a:extLst>
              <a:ext uri="{FF2B5EF4-FFF2-40B4-BE49-F238E27FC236}">
                <a16:creationId xmlns:a16="http://schemas.microsoft.com/office/drawing/2014/main" id="{967976FE-9163-35B9-A170-061587599AFF}"/>
              </a:ext>
            </a:extLst>
          </p:cNvPr>
          <p:cNvPicPr>
            <a:picLocks noChangeAspect="1"/>
          </p:cNvPicPr>
          <p:nvPr/>
        </p:nvPicPr>
        <p:blipFill>
          <a:blip r:embed="rId3"/>
          <a:stretch>
            <a:fillRect/>
          </a:stretch>
        </p:blipFill>
        <p:spPr>
          <a:xfrm>
            <a:off x="0" y="267305"/>
            <a:ext cx="12192000" cy="6323390"/>
          </a:xfrm>
          <a:prstGeom prst="rect">
            <a:avLst/>
          </a:prstGeom>
        </p:spPr>
      </p:pic>
    </p:spTree>
    <p:extLst>
      <p:ext uri="{BB962C8B-B14F-4D97-AF65-F5344CB8AC3E}">
        <p14:creationId xmlns:p14="http://schemas.microsoft.com/office/powerpoint/2010/main" val="41034443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2" name="Imagen 1">
            <a:extLst>
              <a:ext uri="{FF2B5EF4-FFF2-40B4-BE49-F238E27FC236}">
                <a16:creationId xmlns:a16="http://schemas.microsoft.com/office/drawing/2014/main" id="{9689C3ED-D19A-6E56-6947-DF684946B6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0611" y="56985"/>
            <a:ext cx="6630316" cy="6464891"/>
          </a:xfrm>
          <a:prstGeom prst="rect">
            <a:avLst/>
          </a:prstGeom>
        </p:spPr>
      </p:pic>
    </p:spTree>
    <p:extLst>
      <p:ext uri="{BB962C8B-B14F-4D97-AF65-F5344CB8AC3E}">
        <p14:creationId xmlns:p14="http://schemas.microsoft.com/office/powerpoint/2010/main" val="5834724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4" name="Imagen 3">
            <a:extLst>
              <a:ext uri="{FF2B5EF4-FFF2-40B4-BE49-F238E27FC236}">
                <a16:creationId xmlns:a16="http://schemas.microsoft.com/office/drawing/2014/main" id="{BBEDED2B-95E7-852F-A52B-F3BDDEF70CCF}"/>
              </a:ext>
            </a:extLst>
          </p:cNvPr>
          <p:cNvPicPr>
            <a:picLocks noChangeAspect="1"/>
          </p:cNvPicPr>
          <p:nvPr/>
        </p:nvPicPr>
        <p:blipFill>
          <a:blip r:embed="rId3"/>
          <a:stretch>
            <a:fillRect/>
          </a:stretch>
        </p:blipFill>
        <p:spPr>
          <a:xfrm>
            <a:off x="-1" y="0"/>
            <a:ext cx="12192001" cy="6858000"/>
          </a:xfrm>
          <a:prstGeom prst="rect">
            <a:avLst/>
          </a:prstGeom>
        </p:spPr>
      </p:pic>
    </p:spTree>
    <p:extLst>
      <p:ext uri="{BB962C8B-B14F-4D97-AF65-F5344CB8AC3E}">
        <p14:creationId xmlns:p14="http://schemas.microsoft.com/office/powerpoint/2010/main" val="4092970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pic>
        <p:nvPicPr>
          <p:cNvPr id="8" name="Imagen 7" descr="Tabla&#10;&#10;Descripción generada automáticamente con confianza media">
            <a:extLst>
              <a:ext uri="{FF2B5EF4-FFF2-40B4-BE49-F238E27FC236}">
                <a16:creationId xmlns:a16="http://schemas.microsoft.com/office/drawing/2014/main" id="{A0DF3B35-2A5D-5B91-8FFF-2D345999C60C}"/>
              </a:ext>
            </a:extLst>
          </p:cNvPr>
          <p:cNvPicPr>
            <a:picLocks noChangeAspect="1"/>
          </p:cNvPicPr>
          <p:nvPr/>
        </p:nvPicPr>
        <p:blipFill>
          <a:blip r:embed="rId3"/>
          <a:stretch>
            <a:fillRect/>
          </a:stretch>
        </p:blipFill>
        <p:spPr>
          <a:xfrm>
            <a:off x="1" y="0"/>
            <a:ext cx="12192000" cy="6858000"/>
          </a:xfrm>
          <a:prstGeom prst="rect">
            <a:avLst/>
          </a:prstGeom>
        </p:spPr>
      </p:pic>
    </p:spTree>
    <p:extLst>
      <p:ext uri="{BB962C8B-B14F-4D97-AF65-F5344CB8AC3E}">
        <p14:creationId xmlns:p14="http://schemas.microsoft.com/office/powerpoint/2010/main" val="206693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nterfaz de usuario gráfica, Texto, Aplicación, Teams&#10;&#10;Descripción generada automáticamente">
            <a:extLst>
              <a:ext uri="{FF2B5EF4-FFF2-40B4-BE49-F238E27FC236}">
                <a16:creationId xmlns:a16="http://schemas.microsoft.com/office/drawing/2014/main" id="{AF9EBC7C-68A6-B9C6-3240-278783B21EC8}"/>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0" y="428"/>
            <a:ext cx="12192000" cy="6857143"/>
          </a:xfrm>
          <a:prstGeom prst="rect">
            <a:avLst/>
          </a:prstGeom>
        </p:spPr>
      </p:pic>
      <p:sp>
        <p:nvSpPr>
          <p:cNvPr id="2" name="Título 1">
            <a:extLst>
              <a:ext uri="{FF2B5EF4-FFF2-40B4-BE49-F238E27FC236}">
                <a16:creationId xmlns:a16="http://schemas.microsoft.com/office/drawing/2014/main" id="{8BA20775-853D-0545-A725-082B37A2C146}"/>
              </a:ext>
            </a:extLst>
          </p:cNvPr>
          <p:cNvSpPr>
            <a:spLocks noGrp="1"/>
          </p:cNvSpPr>
          <p:nvPr>
            <p:ph type="title"/>
          </p:nvPr>
        </p:nvSpPr>
        <p:spPr>
          <a:xfrm>
            <a:off x="838200" y="1175447"/>
            <a:ext cx="7655351" cy="785327"/>
          </a:xfrm>
        </p:spPr>
        <p:txBody>
          <a:bodyPr>
            <a:normAutofit/>
          </a:bodyPr>
          <a:lstStyle/>
          <a:p>
            <a:r>
              <a:rPr lang="es-CO" sz="3600" dirty="0">
                <a:solidFill>
                  <a:schemeClr val="accent1">
                    <a:lumMod val="50000"/>
                  </a:schemeClr>
                </a:solidFill>
                <a:latin typeface="Montserrat ExtraBold" pitchFamily="2" charset="0"/>
              </a:rPr>
              <a:t>Agenda</a:t>
            </a:r>
          </a:p>
        </p:txBody>
      </p:sp>
      <p:sp>
        <p:nvSpPr>
          <p:cNvPr id="3" name="Marcador de contenido 2">
            <a:extLst>
              <a:ext uri="{FF2B5EF4-FFF2-40B4-BE49-F238E27FC236}">
                <a16:creationId xmlns:a16="http://schemas.microsoft.com/office/drawing/2014/main" id="{B5FD4C37-1980-904F-A568-8215280AFA2E}"/>
              </a:ext>
            </a:extLst>
          </p:cNvPr>
          <p:cNvSpPr>
            <a:spLocks noGrp="1"/>
          </p:cNvSpPr>
          <p:nvPr>
            <p:ph idx="1"/>
          </p:nvPr>
        </p:nvSpPr>
        <p:spPr>
          <a:xfrm>
            <a:off x="838201" y="1960775"/>
            <a:ext cx="10285428" cy="3921552"/>
          </a:xfrm>
        </p:spPr>
        <p:txBody>
          <a:bodyPr>
            <a:normAutofit fontScale="85000" lnSpcReduction="20000"/>
          </a:bodyPr>
          <a:lstStyle/>
          <a:p>
            <a:pPr marL="0" indent="0">
              <a:buNone/>
            </a:pPr>
            <a:r>
              <a:rPr lang="es-CO" sz="2400" dirty="0">
                <a:solidFill>
                  <a:schemeClr val="bg2">
                    <a:lumMod val="25000"/>
                  </a:schemeClr>
                </a:solidFill>
                <a:latin typeface="Montserrat regular" pitchFamily="2" charset="0"/>
              </a:rPr>
              <a:t>1. Introducción ………………………………………………………………………………………………………………………………….</a:t>
            </a:r>
          </a:p>
          <a:p>
            <a:pPr marL="0" indent="0">
              <a:buNone/>
            </a:pPr>
            <a:r>
              <a:rPr lang="es-CO" sz="2400" dirty="0">
                <a:solidFill>
                  <a:schemeClr val="bg2">
                    <a:lumMod val="25000"/>
                  </a:schemeClr>
                </a:solidFill>
                <a:latin typeface="Montserrat regular" pitchFamily="2" charset="0"/>
              </a:rPr>
              <a:t>2. Situación Problema …………………………………………………………………………………………………………………..</a:t>
            </a:r>
          </a:p>
          <a:p>
            <a:pPr marL="0" indent="0">
              <a:buNone/>
            </a:pPr>
            <a:r>
              <a:rPr lang="es-CO" sz="2400" dirty="0">
                <a:solidFill>
                  <a:schemeClr val="bg2">
                    <a:lumMod val="25000"/>
                  </a:schemeClr>
                </a:solidFill>
                <a:latin typeface="Montserrat regular" pitchFamily="2" charset="0"/>
              </a:rPr>
              <a:t>3. Justificación ………………………………………………………………………………………………………………………………….</a:t>
            </a:r>
          </a:p>
          <a:p>
            <a:pPr marL="0" indent="0">
              <a:buNone/>
            </a:pPr>
            <a:r>
              <a:rPr lang="es-CO" sz="2400" dirty="0">
                <a:solidFill>
                  <a:schemeClr val="bg2">
                    <a:lumMod val="25000"/>
                  </a:schemeClr>
                </a:solidFill>
                <a:latin typeface="Montserrat regular" pitchFamily="2" charset="0"/>
              </a:rPr>
              <a:t>4. Objetivo General ………………………………………………………………………………………………………………………..</a:t>
            </a:r>
          </a:p>
          <a:p>
            <a:pPr marL="0" indent="0">
              <a:buNone/>
            </a:pPr>
            <a:r>
              <a:rPr lang="es-CO" sz="2400" dirty="0">
                <a:solidFill>
                  <a:schemeClr val="bg2">
                    <a:lumMod val="25000"/>
                  </a:schemeClr>
                </a:solidFill>
                <a:latin typeface="Montserrat regular" pitchFamily="2" charset="0"/>
              </a:rPr>
              <a:t>    4.1 Objetivos Específicos ………………………………………………………………………………………………………….</a:t>
            </a:r>
          </a:p>
          <a:p>
            <a:pPr marL="0" indent="0">
              <a:buNone/>
            </a:pPr>
            <a:r>
              <a:rPr lang="es-CO" sz="2400" dirty="0">
                <a:solidFill>
                  <a:schemeClr val="bg2">
                    <a:lumMod val="25000"/>
                  </a:schemeClr>
                </a:solidFill>
                <a:latin typeface="Montserrat regular" pitchFamily="2" charset="0"/>
              </a:rPr>
              <a:t>5. Marco Conceptual ……………………………………………………………………………………………………………………..</a:t>
            </a:r>
          </a:p>
          <a:p>
            <a:pPr marL="0" indent="0">
              <a:buNone/>
            </a:pPr>
            <a:r>
              <a:rPr lang="es-CO" sz="2400" dirty="0">
                <a:solidFill>
                  <a:schemeClr val="bg2">
                    <a:lumMod val="25000"/>
                  </a:schemeClr>
                </a:solidFill>
                <a:latin typeface="Montserrat regular" pitchFamily="2" charset="0"/>
              </a:rPr>
              <a:t>6. Marco Tecnológico ……………………………………………………………………………………………………………………</a:t>
            </a:r>
          </a:p>
          <a:p>
            <a:pPr marL="0" indent="0">
              <a:buNone/>
            </a:pPr>
            <a:r>
              <a:rPr lang="es-CO" sz="2400" dirty="0">
                <a:solidFill>
                  <a:schemeClr val="bg2">
                    <a:lumMod val="25000"/>
                  </a:schemeClr>
                </a:solidFill>
                <a:latin typeface="Montserrat regular" pitchFamily="2" charset="0"/>
              </a:rPr>
              <a:t>7. Metodología …………………………………………………………………………………………………………………………………</a:t>
            </a:r>
          </a:p>
          <a:p>
            <a:pPr marL="0" indent="0">
              <a:buNone/>
            </a:pPr>
            <a:r>
              <a:rPr lang="es-CO" sz="2400" dirty="0">
                <a:solidFill>
                  <a:schemeClr val="bg2">
                    <a:lumMod val="25000"/>
                  </a:schemeClr>
                </a:solidFill>
                <a:latin typeface="Montserrat regular" pitchFamily="2" charset="0"/>
              </a:rPr>
              <a:t>8. Resultados ……………………………………………………………………………………………………………………………………</a:t>
            </a:r>
          </a:p>
          <a:p>
            <a:pPr marL="0" indent="0">
              <a:buNone/>
            </a:pPr>
            <a:r>
              <a:rPr lang="es-CO" sz="2400" dirty="0">
                <a:solidFill>
                  <a:schemeClr val="bg2">
                    <a:lumMod val="25000"/>
                  </a:schemeClr>
                </a:solidFill>
                <a:latin typeface="Montserrat regular" pitchFamily="2" charset="0"/>
              </a:rPr>
              <a:t>9. Conclusiones ……………………………………………………………………………………………………………………………….</a:t>
            </a:r>
          </a:p>
          <a:p>
            <a:pPr marL="0" indent="0">
              <a:buNone/>
            </a:pPr>
            <a:r>
              <a:rPr lang="es-CO" sz="2400" dirty="0">
                <a:solidFill>
                  <a:schemeClr val="bg2">
                    <a:lumMod val="25000"/>
                  </a:schemeClr>
                </a:solidFill>
                <a:latin typeface="Montserrat regular" pitchFamily="2" charset="0"/>
              </a:rPr>
              <a:t>10. Referencias …………………………………………………………………………………………………………………………………</a:t>
            </a:r>
          </a:p>
        </p:txBody>
      </p:sp>
    </p:spTree>
    <p:extLst>
      <p:ext uri="{BB962C8B-B14F-4D97-AF65-F5344CB8AC3E}">
        <p14:creationId xmlns:p14="http://schemas.microsoft.com/office/powerpoint/2010/main" val="29240217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Conclusiones </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911280"/>
            <a:ext cx="10515600" cy="2837324"/>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concentración en la Eficiencia y modularidad en manipulación de datos: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implementación de una lista doblemente enlazada para gestionar las citas médicas ha permitido una manipulación eficiente de los datos, especialmente en la eliminación de citas del medio. Este enfoque modular proporciona flexibilidad para realizar operaciones como ordenamiento y filtrado en las citas antes y después de la eliminación, lo que aumenta la eficiencia y la capacidad de mantenimiento del sistema.</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8397212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911280"/>
            <a:ext cx="10515600" cy="2837324"/>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Uso de estructuras de datos adecuadas: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elección de estructuras de datos como colas, pilas, listas sencillas, lista doblemente enlazada fueron algunas de las estructuras implementadas para manejar las autorizaciones y las citas médicas respectivamente para la manipulación de datos de forma sólida, precisa y adecuada para cada situación. Estas estructuras permiten un acceso rápido y eficiente a los datos, lo que mejora el rendimiento, estabilidad y la escalabilidad del sistema.</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8194603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911279"/>
            <a:ext cx="10515600" cy="3453025"/>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Aplicación del paradigma de programación orientada a objetos (OOP):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El diseño del sistema sigue los principios de la programación orientada a objetos, con la creación de clases como Cita o clases con parámetros que hacía posible la manipulación de datos y métodos que operan sobre ellas. Esto promueve la reutilización del código, con más modularidad y la facilidad de mantenimiento, lo que resulta en un sistema más robusto y flexible.</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9644144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911279"/>
            <a:ext cx="10515600" cy="3453025"/>
          </a:xfrm>
        </p:spPr>
        <p:txBody>
          <a:bodyPr>
            <a:noAutofit/>
          </a:bodyPr>
          <a:lstStyle/>
          <a:p>
            <a:pPr marL="0" indent="0">
              <a:lnSpc>
                <a:spcPct val="107000"/>
              </a:lnSpc>
              <a:spcAft>
                <a:spcPts val="800"/>
              </a:spcAft>
              <a:buNone/>
            </a:pPr>
            <a:r>
              <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La importancia de la persistencia de la información de forma adecuada: </a:t>
            </a: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El sistema es capaz de leer y escribir datos desde y hacia archivos de texto, lo que facilita la persistencia de los datos y su intercambio con otros sistemas. Además, el uso de excepciones controladas garantiza un manejo adecuado de posibles errores durante la lectura y escritura de archivos. </a:t>
            </a:r>
            <a:endParaRPr lang="es-CO" sz="2400" b="1"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547603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Bibliografía </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6" name="Marcador de contenido 5">
            <a:extLst>
              <a:ext uri="{FF2B5EF4-FFF2-40B4-BE49-F238E27FC236}">
                <a16:creationId xmlns:a16="http://schemas.microsoft.com/office/drawing/2014/main" id="{CB3DEC17-141B-BD24-0CC3-1A5D35421FC5}"/>
              </a:ext>
            </a:extLst>
          </p:cNvPr>
          <p:cNvSpPr>
            <a:spLocks noGrp="1"/>
          </p:cNvSpPr>
          <p:nvPr>
            <p:ph idx="1"/>
          </p:nvPr>
        </p:nvSpPr>
        <p:spPr/>
        <p:txBody>
          <a:bodyPr>
            <a:normAutofit fontScale="70000" lnSpcReduction="20000"/>
          </a:bodyPr>
          <a:lstStyle/>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Loshin, D., &amp; Lewis, S. (2021, marzo 9). </a:t>
            </a:r>
            <a:r>
              <a:rPr lang="en-US"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What are Data Structures? - Definition from Whatis.com</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Data Management; TechTarget.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3"/>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https://www.techtarget.com/searchdatamanagement/definition/data-structure</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Programiz.com (Sin fecha). </a:t>
            </a:r>
            <a:r>
              <a:rPr lang="es-CO"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Circular linked list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4"/>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https://www.programiz.com/dsa/circular-linked-list</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Www.javatpoint.com (Sin fecha). </a:t>
            </a:r>
            <a:r>
              <a:rPr lang="es-CO"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Doubly Linked List - javatpoint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5"/>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https://www.javatpoint.com/doubly-linked-list</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Everythingcomputerscience.com (Sin fecha). </a:t>
            </a:r>
            <a:r>
              <a:rPr lang="en-US"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Stacks and queues</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6"/>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https://everythingcomputerscience.com/discrete_mathematics/Stacks_and_Queues.html</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Techopedia.com (Sin fecha). </a:t>
            </a:r>
            <a:r>
              <a:rPr lang="es-CO"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NetBeans</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Recuperado el 7 de marzo de 2024, de</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7"/>
              </a:rPr>
              <a:t> </a:t>
            </a:r>
            <a:r>
              <a:rPr lang="es-CO"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https://www.techopedia.com/definition/24735/netbeans</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800"/>
              </a:spcAft>
              <a:buClr>
                <a:srgbClr val="000000"/>
              </a:buClr>
              <a:buNone/>
            </a:pPr>
            <a:r>
              <a:rPr lang="en-US" sz="18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Juviler</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J. (2024, </a:t>
            </a:r>
            <a:r>
              <a:rPr lang="en-US" sz="18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enero</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5). </a:t>
            </a:r>
            <a:r>
              <a:rPr lang="en-US" sz="18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What is GitHub? (and what is it used for?)</a:t>
            </a:r>
            <a:r>
              <a:rPr lang="en-US"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HubSpot.</a:t>
            </a:r>
            <a:r>
              <a:rPr lang="es-CO" sz="18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8"/>
              </a:rPr>
              <a:t> </a:t>
            </a:r>
            <a:r>
              <a:rPr lang="en-US" sz="18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8"/>
              </a:rPr>
              <a:t>https://blog.hubspot.com/website/what-is-github-used-for</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Clr>
                <a:srgbClr val="000000"/>
              </a:buClr>
              <a:buNone/>
            </a:pPr>
            <a:r>
              <a:rPr lang="es-CO" sz="1800" u="none" strike="noStrike"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Departamento de Salud y Servicios Humanos. (s.f.). Confidencialidad y privacidad en la asistencia sanitaria. Canal Mejor Salud.</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indent="0">
              <a:lnSpc>
                <a:spcPct val="107000"/>
              </a:lnSpc>
              <a:spcBef>
                <a:spcPts val="1200"/>
              </a:spcBef>
              <a:spcAft>
                <a:spcPts val="1200"/>
              </a:spcAft>
              <a:buNone/>
            </a:pPr>
            <a:r>
              <a:rPr lang="es-CO" sz="1800" u="sng" dirty="0">
                <a:solidFill>
                  <a:srgbClr val="1155CC"/>
                </a:solidFill>
                <a:effectLst/>
                <a:latin typeface="Times New Roman" panose="02020603050405020304" pitchFamily="18" charset="0"/>
                <a:ea typeface="Calibri" panose="020F0502020204030204" pitchFamily="34" charset="0"/>
                <a:cs typeface="Times New Roman" panose="02020603050405020304" pitchFamily="18" charset="0"/>
                <a:hlinkClick r:id="rId9"/>
              </a:rPr>
              <a:t>https://www.betterhealth.vic.gov.au/health/servicesandsupport/confidentiality-and-privacy-in-healthcare</a:t>
            </a:r>
            <a:endParaRPr lang="es-CO"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Bef>
                <a:spcPts val="1200"/>
              </a:spcBef>
              <a:spcAft>
                <a:spcPts val="1200"/>
              </a:spcAft>
              <a:buClr>
                <a:srgbClr val="000000"/>
              </a:buClr>
              <a:buNone/>
            </a:pPr>
            <a:r>
              <a:rPr lang="es-CO" sz="1800" u="sng"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u="none" strike="noStrike" dirty="0">
                <a:effectLst/>
                <a:latin typeface="Times New Roman" panose="02020603050405020304" pitchFamily="18" charset="0"/>
                <a:ea typeface="Calibri" panose="020F0502020204030204" pitchFamily="34" charset="0"/>
                <a:cs typeface="Times New Roman" panose="02020603050405020304" pitchFamily="18" charset="0"/>
              </a:rPr>
              <a:t>SYDLE. (s. f.). Post title | SYDLE.</a:t>
            </a:r>
            <a:r>
              <a:rPr lang="en-US" sz="1800" u="sng"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rPr>
              <a:t> https://www.sydle.com/blog/billing-rules-6400e02757aff34f9e0a3155</a:t>
            </a:r>
            <a:endParaRPr lang="es-CO" sz="18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s-MX" dirty="0"/>
          </a:p>
        </p:txBody>
      </p:sp>
    </p:spTree>
    <p:extLst>
      <p:ext uri="{BB962C8B-B14F-4D97-AF65-F5344CB8AC3E}">
        <p14:creationId xmlns:p14="http://schemas.microsoft.com/office/powerpoint/2010/main" val="22230166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6" name="Marcador de contenido 5">
            <a:extLst>
              <a:ext uri="{FF2B5EF4-FFF2-40B4-BE49-F238E27FC236}">
                <a16:creationId xmlns:a16="http://schemas.microsoft.com/office/drawing/2014/main" id="{CB3DEC17-141B-BD24-0CC3-1A5D35421FC5}"/>
              </a:ext>
            </a:extLst>
          </p:cNvPr>
          <p:cNvSpPr>
            <a:spLocks noGrp="1"/>
          </p:cNvSpPr>
          <p:nvPr>
            <p:ph idx="1"/>
          </p:nvPr>
        </p:nvSpPr>
        <p:spPr>
          <a:xfrm>
            <a:off x="838200" y="282996"/>
            <a:ext cx="10515600" cy="6292008"/>
          </a:xfrm>
        </p:spPr>
        <p:txBody>
          <a:bodyPr>
            <a:noAutofit/>
          </a:bodyPr>
          <a:lstStyle/>
          <a:p>
            <a:pPr marL="0" indent="0" algn="just">
              <a:lnSpc>
                <a:spcPct val="107000"/>
              </a:lnSpc>
              <a:spcBef>
                <a:spcPts val="1200"/>
              </a:spcBef>
              <a:spcAft>
                <a:spcPts val="800"/>
              </a:spcAft>
              <a:buClr>
                <a:srgbClr val="000000"/>
              </a:buClr>
              <a:buNone/>
            </a:pP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Deloitte (Sin fecha). </a:t>
            </a:r>
            <a:r>
              <a:rPr lang="es-CO"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Qué es el desarrollo en espiral</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Deloitte.com. Recuperado el 17 de febrero de 2024, 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3"/>
              </a:rPr>
              <a:t> </a:t>
            </a:r>
            <a:r>
              <a:rPr lang="es-CO" sz="1300" u="none" strike="noStrike"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https://www2.deloitte.com/es/es/pages/technology/articles/que-es-el-desarrollo-en-espiral.html</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Ar-racking.com (2019, julio 26). </a:t>
            </a:r>
            <a:r>
              <a:rPr lang="es-CO"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Método LIFO de Gestión Stock: Qué es y cuando se utiliza</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4"/>
              </a:rPr>
              <a:t> </a:t>
            </a:r>
            <a:r>
              <a:rPr lang="es-CO" sz="13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https://www.ar-racking.com/co/blog/metodo-lifo-de-gestion-stock-que-es-y-cuando-se-utiliza/</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Oracle (Sin fecha). </a:t>
            </a:r>
            <a:r>
              <a:rPr lang="es-CO"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NetBeans IDE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Oracle.com. Recuperado el 17 de febrero de 2024, 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5"/>
              </a:rPr>
              <a:t> </a:t>
            </a:r>
            <a:r>
              <a:rPr lang="es-CO" sz="13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https://www.oracle.com/co/tools/technologies/netbeans-ide.html</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Arnold, K., Gosling, J., &amp; Holmes, D. (Sin fecha). </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THE </a:t>
            </a:r>
            <a:r>
              <a:rPr lang="en-US" sz="1300" i="1"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javaTM</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programming language, fourth edition</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Ase.ro. Recuperado el 29 de febrero de 2024, de</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hlinkClick r:id="rId6"/>
              </a:rPr>
              <a:t> </a:t>
            </a:r>
            <a:r>
              <a:rPr lang="es-CO" sz="1300" u="none" strike="noStrike" dirty="0">
                <a:solidFill>
                  <a:srgbClr val="0B57D0"/>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https://www.acs.ase.ro/Media/Default/documents/java/ClaudiuVinte/books/ArnoldGoslingHolmes06.pdf</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Dershem</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H. L., McFall, R. L., &amp; </a:t>
            </a: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Uti</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N. (2002). </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Animation of Java linked lists</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Proceedings of the 33rd SIGCSE technical symposium on Computer science education.</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Clr>
                <a:srgbClr val="000000"/>
              </a:buClr>
              <a:buNone/>
            </a:pP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DigitalOcean</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(2022, </a:t>
            </a:r>
            <a:r>
              <a:rPr lang="en-US"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agosto</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3). </a:t>
            </a:r>
            <a:r>
              <a:rPr lang="en-US" sz="1300" i="1"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Abstract class in java</a:t>
            </a:r>
            <a:r>
              <a:rPr lang="en-US"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Data Management; </a:t>
            </a:r>
            <a:r>
              <a:rPr lang="es-CO" sz="1300" u="none" strike="noStrike" dirty="0" err="1">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TechTarget</a:t>
            </a:r>
            <a:r>
              <a:rPr lang="es-CO" sz="1300" u="none" strike="noStrike"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rPr>
              <a:t>. [se quitó una URL no válida]</a:t>
            </a:r>
            <a:endParaRPr lang="es-CO" sz="1300" u="none" strike="noStrike"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buNone/>
            </a:pPr>
            <a:r>
              <a:rPr lang="en-US"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UML Class Diagram tutorial. (s/f). </a:t>
            </a:r>
            <a:r>
              <a:rPr lang="es-CO"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Visual-paradigm.com. Recuperado el 3 de septiembre de 2023, de </a:t>
            </a:r>
            <a:r>
              <a:rPr lang="es-CO" sz="13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https://www.visual-paradigm.com/guide/uml-unified-modeling-language/uml-class-diagram-tutorial/</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gn="just">
              <a:lnSpc>
                <a:spcPct val="107000"/>
              </a:lnSpc>
              <a:buNone/>
            </a:pPr>
            <a:r>
              <a:rPr lang="es-ES" sz="13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UML class diagram tutorial. (s/f). </a:t>
            </a:r>
            <a:r>
              <a:rPr lang="es-CO" sz="1300" dirty="0" err="1">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Lucidchart</a:t>
            </a:r>
            <a:r>
              <a:rPr lang="es-CO"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Recuperado el 3 de septiembre de 2023, de https://www.lucidchart.com/pages/uml-class-diagram</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gn="just">
              <a:lnSpc>
                <a:spcPct val="107000"/>
              </a:lnSpc>
              <a:buNone/>
            </a:pPr>
            <a:r>
              <a:rPr lang="es-ES" sz="13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NetBeans, A. (s/f). Designing a Swing GUI in NetBeans IDE. </a:t>
            </a:r>
            <a:r>
              <a:rPr lang="es-CO" sz="13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Apache.org. Recuperado el 3 de septiembre de 2023, de </a:t>
            </a:r>
            <a:r>
              <a:rPr lang="es-CO" sz="13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8"/>
              </a:rPr>
              <a:t>https://netbeans.apache.org/kb/docs/java/quickstart-gui.html</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gn="just">
              <a:lnSpc>
                <a:spcPct val="107000"/>
              </a:lnSpc>
              <a:buNone/>
            </a:pPr>
            <a:r>
              <a:rPr lang="es-ES" sz="13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3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753192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
        <p:nvSpPr>
          <p:cNvPr id="6" name="Marcador de contenido 5">
            <a:extLst>
              <a:ext uri="{FF2B5EF4-FFF2-40B4-BE49-F238E27FC236}">
                <a16:creationId xmlns:a16="http://schemas.microsoft.com/office/drawing/2014/main" id="{CB3DEC17-141B-BD24-0CC3-1A5D35421FC5}"/>
              </a:ext>
            </a:extLst>
          </p:cNvPr>
          <p:cNvSpPr>
            <a:spLocks noGrp="1"/>
          </p:cNvSpPr>
          <p:nvPr>
            <p:ph idx="1"/>
          </p:nvPr>
        </p:nvSpPr>
        <p:spPr>
          <a:xfrm>
            <a:off x="838200" y="282996"/>
            <a:ext cx="10515600" cy="6292008"/>
          </a:xfrm>
        </p:spPr>
        <p:txBody>
          <a:bodyPr>
            <a:noAutofit/>
          </a:bodyPr>
          <a:lstStyle/>
          <a:p>
            <a:pPr marL="0" lvl="0" indent="0">
              <a:lnSpc>
                <a:spcPct val="107000"/>
              </a:lnSpc>
              <a:spcAft>
                <a:spcPts val="800"/>
              </a:spcAft>
              <a:buNone/>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Home</a:t>
            </a: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About Version Control-About Version Control. Software Freedom conservancy.</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https://git-scm.com/book/es/v2/</a:t>
            </a:r>
            <a:r>
              <a:rPr lang="en-US" sz="1400" u="sng" dirty="0" err="1">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Inicio</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---Sobre-el-Control-de-Versiones-Acerca-del-Control-de-Versiones</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Verhas, P. (2018). Java projects -second edition (2a ed.). </a:t>
            </a:r>
            <a:r>
              <a:rPr lang="es-ES" sz="1400" dirty="0">
                <a:effectLst/>
                <a:latin typeface="Times New Roman" panose="02020603050405020304" pitchFamily="18" charset="0"/>
                <a:ea typeface="Calibri" panose="020F0502020204030204" pitchFamily="34" charset="0"/>
                <a:cs typeface="Times New Roman" panose="02020603050405020304" pitchFamily="18" charset="0"/>
              </a:rPr>
              <a:t>Packt Publishing.</a:t>
            </a:r>
            <a:endParaRPr lang="es-CO" sz="1400" dirty="0">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contributors. (s/f). Cola de prioridades. </a:t>
            </a: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The Free Encyclopedia. </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https://es.wikipedia.org/w/index.php?title=Cola_de_prioridades&amp;oldid=145477000</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nSpc>
                <a:spcPct val="107000"/>
              </a:lnSpc>
              <a:buNone/>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contributors. (s/f). Modelo–vista–controlador. </a:t>
            </a: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The Free Encyclopedia. </a:t>
            </a:r>
            <a:r>
              <a:rPr lang="en-US"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5"/>
              </a:rPr>
              <a:t>https://es.wikipedia.org/w/index.php?title=Modelo%E2%80%93vista%E2%80%93controlador&amp;oldid=138615253</a:t>
            </a:r>
            <a:endParaRPr lang="es-CO" sz="1400" u="sng" dirty="0">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endParaRPr lang="es-CO" sz="1400" u="sng" dirty="0">
              <a:solidFill>
                <a:srgbClr val="0D0D0D"/>
              </a:solidFill>
              <a:effectLst/>
              <a:highlight>
                <a:srgbClr val="FFFFFF"/>
              </a:highligh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buNone/>
            </a:pP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Wikipedia contributors. (s/f). Control de </a:t>
            </a:r>
            <a:r>
              <a:rPr lang="en-US" sz="1400" dirty="0" err="1">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versiones</a:t>
            </a:r>
            <a:r>
              <a:rPr lang="en-US"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Wikipedia, The Free Encyclopedia. </a:t>
            </a:r>
            <a:r>
              <a:rPr lang="es-CO"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6"/>
              </a:rPr>
              <a:t>https://es.wikipedia.org/w/index.php?title=Control_de_versiones&amp;oldid=152003367</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685800" indent="0">
              <a:lnSpc>
                <a:spcPct val="107000"/>
              </a:lnSpc>
              <a:buNone/>
            </a:pPr>
            <a:r>
              <a:rPr lang="es-ES" sz="14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nSpc>
                <a:spcPct val="107000"/>
              </a:lnSpc>
              <a:spcAft>
                <a:spcPts val="800"/>
              </a:spcAft>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¿Qué es Git? (s/f). Microsoft.com. Recuperado el 3 de septiembre de 2023, de</a:t>
            </a:r>
          </a:p>
          <a:p>
            <a:pPr marL="0" lvl="0" indent="0">
              <a:lnSpc>
                <a:spcPct val="107000"/>
              </a:lnSpc>
              <a:spcAft>
                <a:spcPts val="800"/>
              </a:spcAft>
              <a:buNone/>
            </a:pPr>
            <a:r>
              <a:rPr lang="es-CO" sz="1400" dirty="0">
                <a:solidFill>
                  <a:srgbClr val="0D0D0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a:t>
            </a:r>
            <a:r>
              <a:rPr lang="es-CO" sz="14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https://learn.microsoft.com/es-es/devops/develop/git/what-is-git</a:t>
            </a:r>
            <a:endParaRPr lang="es-CO" sz="1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Bef>
                <a:spcPts val="1200"/>
              </a:spcBef>
              <a:spcAft>
                <a:spcPts val="800"/>
              </a:spcAft>
              <a:buClr>
                <a:srgbClr val="000000"/>
              </a:buClr>
              <a:buNone/>
            </a:pPr>
            <a:endParaRPr lang="es-CO"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980965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Imagen 21">
            <a:extLst>
              <a:ext uri="{FF2B5EF4-FFF2-40B4-BE49-F238E27FC236}">
                <a16:creationId xmlns:a16="http://schemas.microsoft.com/office/drawing/2014/main" id="{7F819CB1-3B09-4DDE-9ACF-56DFBB2745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5" y="857"/>
            <a:ext cx="12192000" cy="6857143"/>
          </a:xfrm>
          <a:prstGeom prst="rect">
            <a:avLst/>
          </a:prstGeom>
        </p:spPr>
      </p:pic>
      <p:pic>
        <p:nvPicPr>
          <p:cNvPr id="19" name="Imagen 18">
            <a:extLst>
              <a:ext uri="{FF2B5EF4-FFF2-40B4-BE49-F238E27FC236}">
                <a16:creationId xmlns:a16="http://schemas.microsoft.com/office/drawing/2014/main" id="{50AA7484-1348-4EE7-92DF-748447CC55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191" y="4285"/>
            <a:ext cx="11251963" cy="6328438"/>
          </a:xfrm>
          <a:prstGeom prst="rect">
            <a:avLst/>
          </a:prstGeom>
        </p:spPr>
      </p:pic>
      <p:pic>
        <p:nvPicPr>
          <p:cNvPr id="9" name="Imagen 8">
            <a:extLst>
              <a:ext uri="{FF2B5EF4-FFF2-40B4-BE49-F238E27FC236}">
                <a16:creationId xmlns:a16="http://schemas.microsoft.com/office/drawing/2014/main" id="{455B0DF7-3DC2-478A-8E6D-2E1C03A5199D}"/>
              </a:ext>
            </a:extLst>
          </p:cNvPr>
          <p:cNvPicPr>
            <a:picLocks noChangeAspect="1"/>
          </p:cNvPicPr>
          <p:nvPr/>
        </p:nvPicPr>
        <p:blipFill>
          <a:blip r:embed="rId4"/>
          <a:stretch>
            <a:fillRect/>
          </a:stretch>
        </p:blipFill>
        <p:spPr>
          <a:xfrm>
            <a:off x="2538512" y="3093003"/>
            <a:ext cx="1886607" cy="188660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3971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Introducción</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297873" y="1827454"/>
            <a:ext cx="7704514" cy="3902813"/>
          </a:xfrm>
        </p:spPr>
        <p:txBody>
          <a:bodyPr>
            <a:normAutofit fontScale="92500" lnSpcReduction="20000"/>
          </a:bodyPr>
          <a:lstStyle/>
          <a:p>
            <a:pPr marL="0" indent="0">
              <a:buNone/>
            </a:pPr>
            <a:r>
              <a:rPr lang="es-ES" b="0" i="0" dirty="0">
                <a:solidFill>
                  <a:schemeClr val="tx1">
                    <a:lumMod val="75000"/>
                    <a:lumOff val="25000"/>
                  </a:schemeClr>
                </a:solidFill>
                <a:effectLst/>
                <a:highlight>
                  <a:srgbClr val="FFFFFF"/>
                </a:highlight>
                <a:latin typeface="Arial" panose="020B0604020202020204" pitchFamily="34" charset="0"/>
                <a:cs typeface="Arial" panose="020B0604020202020204" pitchFamily="34" charset="0"/>
              </a:rPr>
              <a:t>El desarrollo del sistema de "Asistente de Citas Médicas" para un centro de salud privado en Bucaramanga, Colombia, surge como respuesta a la imperiosa necesidad de optimizar la gestión médica en un entorno donde la eficiencia y la calidad de atención son fundamentales. Este proyecto aborda una serie de desafíos que enfrenta el centro de salud, incluyendo largas esperas y citas tardías para los pacientes, así como la necesidad de mejorar la seguridad y confidencialidad de la información médica.</a:t>
            </a:r>
          </a:p>
          <a:p>
            <a:pPr marL="0" indent="0">
              <a:buNone/>
            </a:pPr>
            <a:r>
              <a:rPr lang="es-ES" b="0" i="0" dirty="0">
                <a:solidFill>
                  <a:schemeClr val="tx1">
                    <a:lumMod val="75000"/>
                    <a:lumOff val="25000"/>
                  </a:schemeClr>
                </a:solidFill>
                <a:effectLst/>
                <a:highlight>
                  <a:srgbClr val="FFFFFF"/>
                </a:highlight>
                <a:latin typeface="Söhne"/>
              </a:rPr>
              <a:t>.</a:t>
            </a:r>
            <a:endParaRPr lang="es-MX" dirty="0">
              <a:solidFill>
                <a:schemeClr val="tx1">
                  <a:lumMod val="75000"/>
                  <a:lumOff val="25000"/>
                </a:schemeClr>
              </a:solidFill>
              <a:latin typeface="Arial" panose="020B060402020202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911505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Situación Problema</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412864" y="1794769"/>
            <a:ext cx="10349751" cy="3660775"/>
          </a:xfrm>
        </p:spPr>
        <p:txBody>
          <a:bodyPr>
            <a:normAutofit/>
          </a:bodyPr>
          <a:lstStyle/>
          <a:p>
            <a:pPr marL="0" indent="0">
              <a:buNone/>
            </a:pPr>
            <a:r>
              <a:rPr lang="es-MX" dirty="0">
                <a:solidFill>
                  <a:schemeClr val="tx1">
                    <a:lumMod val="75000"/>
                    <a:lumOff val="25000"/>
                  </a:schemeClr>
                </a:solidFill>
                <a:latin typeface="Arial" panose="020B0604020202020204" pitchFamily="34" charset="0"/>
                <a:cs typeface="Arial" panose="020B0604020202020204" pitchFamily="34" charset="0"/>
              </a:rPr>
              <a:t>En la localidad de Bucaramanga, se identifica la necesidad de implementar un sistema de gestión de pacientes en un centro de salud privado. Enfocándose en dicha necesidad, es importante establecer este nuevo centro que permita a los residentes de la localidad gestionar sus citas y exámenes de manera eficiente.</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6563400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0" y="365125"/>
            <a:ext cx="5961611"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Justificación</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596153" y="1794769"/>
            <a:ext cx="10515600" cy="3660775"/>
          </a:xfrm>
        </p:spPr>
        <p:txBody>
          <a:bodyPr>
            <a:normAutofit/>
          </a:bodyPr>
          <a:lstStyle/>
          <a:p>
            <a:pPr marL="0" indent="0">
              <a:buNone/>
            </a:pPr>
            <a:r>
              <a:rPr lang="es-MX" dirty="0">
                <a:solidFill>
                  <a:schemeClr val="tx1">
                    <a:lumMod val="75000"/>
                    <a:lumOff val="25000"/>
                  </a:schemeClr>
                </a:solidFill>
                <a:latin typeface="Arial" panose="020B0604020202020204" pitchFamily="34" charset="0"/>
                <a:cs typeface="Arial" panose="020B0604020202020204" pitchFamily="34" charset="0"/>
              </a:rPr>
              <a:t>El desarrollo del proyecto busca como propósito mejorar la eficiencia y competitividad en el sector de la salud. La automatización del proceso de toma de citas, autorizaciones y registro de exámenes contribuirá a una expansión en el sistema, mejorando los procesos internos del centro de salud y la experiencia de los usuarios, lo que se traducirá en una mayor satisfacción del cliente. Además, el sistema será escalable para hacer frente al crecimiento de la demanda y futuras expansiones.</a:t>
            </a: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057045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0" y="365125"/>
            <a:ext cx="5961611"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Objetivo General</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825625"/>
            <a:ext cx="10515600" cy="3660775"/>
          </a:xfrm>
        </p:spPr>
        <p:txBody>
          <a:bodyPr>
            <a:noAutofit/>
          </a:bodyPr>
          <a:lstStyle/>
          <a:p>
            <a:pPr marL="0" indent="0">
              <a:lnSpc>
                <a:spcPct val="107000"/>
              </a:lnSpc>
              <a:spcAft>
                <a:spcPts val="800"/>
              </a:spcAft>
              <a:buNone/>
            </a:pPr>
            <a:r>
              <a:rPr lang="es-CO" sz="2400" dirty="0">
                <a:solidFill>
                  <a:schemeClr val="bg2">
                    <a:lumMod val="25000"/>
                  </a:schemeClr>
                </a:solidFill>
                <a:effectLst/>
                <a:highlight>
                  <a:srgbClr val="FFFFFF"/>
                </a:highlight>
                <a:latin typeface="Arial" panose="020B0604020202020204" pitchFamily="34" charset="0"/>
                <a:ea typeface="Calibri" panose="020F0502020204030204" pitchFamily="34" charset="0"/>
                <a:cs typeface="Arial" panose="020B0604020202020204" pitchFamily="34" charset="0"/>
              </a:rPr>
              <a:t>Desarrollar un sistema de gestión de pacientes para el sistema de Asistente de Citas Médicas ubicado en la ciudad de Bucaramanga. Utilizando la metodología en espiral mediante el lenguaje de programación Java, implementando el beneficio de las estructuras de datos y empleando archivos de texto (.txt) para el almacenamiento de datos según las funcionalidades requeridas. El propósito es automatizar el proceso de agendamiento de citas, autorización de exámenes, registro y atención al usuario en el entorno de salud, abarcando diversas especialidades médicas, con exámenes realizados por personal debidamente calificado.</a:t>
            </a:r>
            <a:endPar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692277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Objetivos Específicos</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199" y="1501429"/>
            <a:ext cx="10515600" cy="4797511"/>
          </a:xfrm>
        </p:spPr>
        <p:txBody>
          <a:bodyPr>
            <a:noAutofit/>
          </a:bodyPr>
          <a:lstStyle/>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Definir indicadores de calidad para el proceso de agendamiento de citas. Establecer las métricas para evaluar la calidad del proceso de agendamiento donde permitirá identificar áreas de suma importancia y garantizar una atención óptima para los pacientes. </a:t>
            </a:r>
          </a:p>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Diseñar una interfaz visualmente cómoda para los usuarios del sistema de gestión de citas médicas. </a:t>
            </a:r>
          </a:p>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Desarrollar un prototipo funcional del sistema, centrándose en los requerimientos definidos por el cliente. </a:t>
            </a:r>
          </a:p>
          <a:p>
            <a:pPr>
              <a:lnSpc>
                <a:spcPct val="107000"/>
              </a:lnSpc>
              <a:spcAft>
                <a:spcPts val="800"/>
              </a:spcAft>
              <a:buFontTx/>
              <a:buChar char="-"/>
            </a:pPr>
            <a:endPar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4518981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966643"/>
            <a:ext cx="10515600" cy="4051878"/>
          </a:xfrm>
        </p:spPr>
        <p:txBody>
          <a:bodyPr>
            <a:noAutofit/>
          </a:bodyPr>
          <a:lstStyle/>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Evaluar el funcionamiento integral del sistema para asegurar el cumplimiento de los requisitos acordados con el cliente y satisfacer las necesidades del centro de salud. </a:t>
            </a:r>
          </a:p>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Optimizar la gestión de citas y registros médicos mediante el desarrollo de implementación de sistemas de gestión de citas y registros. </a:t>
            </a:r>
          </a:p>
          <a:p>
            <a:pPr>
              <a:lnSpc>
                <a:spcPct val="107000"/>
              </a:lnSpc>
              <a:spcAft>
                <a:spcPts val="800"/>
              </a:spcAft>
              <a:buFontTx/>
              <a:buChar char="-"/>
            </a:pPr>
            <a:r>
              <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rPr>
              <a:t>Evaluar el funcionamiento integral del sistema para asegurar el cumplimiento de los requisitos acordados con el cliente y satisfacer las necesidades del centro de salud.</a:t>
            </a:r>
          </a:p>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Garantizar la claridad y precisión en la accesibilidad a los servicios.</a:t>
            </a:r>
          </a:p>
          <a:p>
            <a:pPr>
              <a:lnSpc>
                <a:spcPct val="107000"/>
              </a:lnSpc>
              <a:spcAft>
                <a:spcPts val="800"/>
              </a:spcAft>
              <a:buFontTx/>
              <a:buChar char="-"/>
            </a:pPr>
            <a:endPar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buFontTx/>
              <a:buChar char="-"/>
            </a:pPr>
            <a:endPar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127906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634B63-3BAC-05ED-BAD6-E66C6830819D}"/>
              </a:ext>
            </a:extLst>
          </p:cNvPr>
          <p:cNvSpPr>
            <a:spLocks noGrp="1"/>
          </p:cNvSpPr>
          <p:nvPr>
            <p:ph type="title"/>
          </p:nvPr>
        </p:nvSpPr>
        <p:spPr>
          <a:xfrm>
            <a:off x="838201" y="365125"/>
            <a:ext cx="6210992" cy="1325563"/>
          </a:xfrm>
        </p:spPr>
        <p:txBody>
          <a:bodyPr/>
          <a:lstStyle/>
          <a:p>
            <a:r>
              <a:rPr lang="es-MX" b="1" dirty="0">
                <a:solidFill>
                  <a:schemeClr val="accent1">
                    <a:lumMod val="50000"/>
                  </a:schemeClr>
                </a:solidFill>
                <a:latin typeface="Arial" panose="020B0604020202020204" pitchFamily="34" charset="0"/>
                <a:cs typeface="Arial" panose="020B0604020202020204" pitchFamily="34" charset="0"/>
              </a:rPr>
              <a:t>Marco conceptual</a:t>
            </a:r>
          </a:p>
        </p:txBody>
      </p:sp>
      <p:sp>
        <p:nvSpPr>
          <p:cNvPr id="3" name="Marcador de contenido 2">
            <a:extLst>
              <a:ext uri="{FF2B5EF4-FFF2-40B4-BE49-F238E27FC236}">
                <a16:creationId xmlns:a16="http://schemas.microsoft.com/office/drawing/2014/main" id="{70EA5523-6642-F24B-C2E7-88B68DD8D972}"/>
              </a:ext>
            </a:extLst>
          </p:cNvPr>
          <p:cNvSpPr>
            <a:spLocks noGrp="1"/>
          </p:cNvSpPr>
          <p:nvPr>
            <p:ph idx="1"/>
          </p:nvPr>
        </p:nvSpPr>
        <p:spPr>
          <a:xfrm>
            <a:off x="838200" y="1825625"/>
            <a:ext cx="10515600" cy="4289600"/>
          </a:xfrm>
        </p:spPr>
        <p:txBody>
          <a:bodyPr>
            <a:noAutofit/>
          </a:bodyPr>
          <a:lstStyle/>
          <a:p>
            <a:pPr>
              <a:lnSpc>
                <a:spcPct val="107000"/>
              </a:lnSpc>
              <a:spcAft>
                <a:spcPts val="800"/>
              </a:spcAft>
              <a:buFontTx/>
              <a:buChar char="-"/>
            </a:pP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El presente marco conceptual proporciona una base fundamental para comprender los elementos clave relacionados con el funcionamiento y los desafíos inherentes.</a:t>
            </a:r>
            <a:endParaRPr lang="es-CO" sz="2400" dirty="0">
              <a:solidFill>
                <a:schemeClr val="bg2">
                  <a:lumMod val="25000"/>
                </a:schemeClr>
              </a:solidFill>
              <a:latin typeface="Arial" panose="020B0604020202020204" pitchFamily="34" charset="0"/>
              <a:ea typeface="Calibri" panose="020F0502020204030204" pitchFamily="34" charset="0"/>
              <a:cs typeface="Arial" panose="020B0604020202020204" pitchFamily="34" charset="0"/>
            </a:endParaRPr>
          </a:p>
          <a:p>
            <a:pPr marL="457200" indent="-457200">
              <a:lnSpc>
                <a:spcPct val="107000"/>
              </a:lnSpc>
              <a:spcAft>
                <a:spcPts val="800"/>
              </a:spcAft>
              <a:buAutoNum type="arabicPeriod"/>
            </a:pPr>
            <a:r>
              <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Eficiencia Operativa: </a:t>
            </a: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Capacidad del agendamiento para utilizar de manera efectiva sus recursos.</a:t>
            </a:r>
          </a:p>
          <a:p>
            <a:pPr marL="457200" indent="-457200">
              <a:lnSpc>
                <a:spcPct val="107000"/>
              </a:lnSpc>
              <a:spcAft>
                <a:spcPts val="800"/>
              </a:spcAft>
              <a:buFont typeface="Arial" panose="020B0604020202020204" pitchFamily="34" charset="0"/>
              <a:buAutoNum type="arabicPeriod"/>
            </a:pPr>
            <a:r>
              <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Programación orientada a Eventos</a:t>
            </a: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 (POE) </a:t>
            </a:r>
            <a:r>
              <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 </a:t>
            </a:r>
            <a:r>
              <a:rPr lang="es-CO" sz="2400"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rPr>
              <a:t>Enfoque en el desarrollo de software donde el comportamiento del programa está dirigido por eventos que suceden en el sistema.</a:t>
            </a:r>
            <a:endParaRPr lang="es-CO" sz="2400" b="1" dirty="0">
              <a:solidFill>
                <a:schemeClr val="bg2">
                  <a:lumMod val="25000"/>
                </a:schemeClr>
              </a:solidFill>
              <a:effectLst/>
              <a:latin typeface="Arial" panose="020B0604020202020204" pitchFamily="34" charset="0"/>
              <a:ea typeface="Calibri" panose="020F0502020204030204" pitchFamily="34" charset="0"/>
              <a:cs typeface="Arial" panose="020B0604020202020204" pitchFamily="34" charset="0"/>
            </a:endParaRPr>
          </a:p>
        </p:txBody>
      </p:sp>
      <p:pic>
        <p:nvPicPr>
          <p:cNvPr id="1026" name="Picture 2" descr="upb Logo Download png">
            <a:extLst>
              <a:ext uri="{FF2B5EF4-FFF2-40B4-BE49-F238E27FC236}">
                <a16:creationId xmlns:a16="http://schemas.microsoft.com/office/drawing/2014/main" id="{C309861B-8A22-3C82-8A77-1217836699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08575" y="5364307"/>
            <a:ext cx="885552" cy="959081"/>
          </a:xfrm>
          <a:prstGeom prst="rect">
            <a:avLst/>
          </a:prstGeom>
          <a:noFill/>
          <a:extLst>
            <a:ext uri="{909E8E84-426E-40DD-AFC4-6F175D3DCCD1}">
              <a14:hiddenFill xmlns:a14="http://schemas.microsoft.com/office/drawing/2010/main">
                <a:solidFill>
                  <a:srgbClr val="FFFFFF"/>
                </a:solidFill>
              </a14:hiddenFill>
            </a:ext>
          </a:extLst>
        </p:spPr>
      </p:pic>
      <p:cxnSp>
        <p:nvCxnSpPr>
          <p:cNvPr id="5" name="Conector recto 4">
            <a:extLst>
              <a:ext uri="{FF2B5EF4-FFF2-40B4-BE49-F238E27FC236}">
                <a16:creationId xmlns:a16="http://schemas.microsoft.com/office/drawing/2014/main" id="{56009ACB-EFED-6507-E693-F686B1923B3D}"/>
              </a:ext>
            </a:extLst>
          </p:cNvPr>
          <p:cNvCxnSpPr>
            <a:cxnSpLocks/>
          </p:cNvCxnSpPr>
          <p:nvPr/>
        </p:nvCxnSpPr>
        <p:spPr>
          <a:xfrm>
            <a:off x="11779135" y="822960"/>
            <a:ext cx="0" cy="4339244"/>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7" name="Conector recto 6">
            <a:extLst>
              <a:ext uri="{FF2B5EF4-FFF2-40B4-BE49-F238E27FC236}">
                <a16:creationId xmlns:a16="http://schemas.microsoft.com/office/drawing/2014/main" id="{9B3E70AB-4F1A-708C-A048-B61F5216F60E}"/>
              </a:ext>
            </a:extLst>
          </p:cNvPr>
          <p:cNvCxnSpPr>
            <a:cxnSpLocks/>
          </p:cNvCxnSpPr>
          <p:nvPr/>
        </p:nvCxnSpPr>
        <p:spPr>
          <a:xfrm>
            <a:off x="11665528" y="2917767"/>
            <a:ext cx="0" cy="2247208"/>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9" name="Conector recto 8">
            <a:extLst>
              <a:ext uri="{FF2B5EF4-FFF2-40B4-BE49-F238E27FC236}">
                <a16:creationId xmlns:a16="http://schemas.microsoft.com/office/drawing/2014/main" id="{B4587E51-FC02-7D7C-7DA3-95BD10F324E6}"/>
              </a:ext>
            </a:extLst>
          </p:cNvPr>
          <p:cNvCxnSpPr>
            <a:cxnSpLocks/>
          </p:cNvCxnSpPr>
          <p:nvPr/>
        </p:nvCxnSpPr>
        <p:spPr>
          <a:xfrm>
            <a:off x="6633556" y="6323388"/>
            <a:ext cx="4217325"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1" name="Conector recto 10">
            <a:extLst>
              <a:ext uri="{FF2B5EF4-FFF2-40B4-BE49-F238E27FC236}">
                <a16:creationId xmlns:a16="http://schemas.microsoft.com/office/drawing/2014/main" id="{DA89C556-98A6-C449-7022-9F83EE64D4A8}"/>
              </a:ext>
            </a:extLst>
          </p:cNvPr>
          <p:cNvCxnSpPr>
            <a:cxnSpLocks/>
          </p:cNvCxnSpPr>
          <p:nvPr/>
        </p:nvCxnSpPr>
        <p:spPr>
          <a:xfrm>
            <a:off x="8445731" y="6219306"/>
            <a:ext cx="2405150"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3" name="Conector recto 12">
            <a:extLst>
              <a:ext uri="{FF2B5EF4-FFF2-40B4-BE49-F238E27FC236}">
                <a16:creationId xmlns:a16="http://schemas.microsoft.com/office/drawing/2014/main" id="{783E6973-5046-DFCB-53E9-E126FB8BABCC}"/>
              </a:ext>
            </a:extLst>
          </p:cNvPr>
          <p:cNvCxnSpPr>
            <a:cxnSpLocks/>
          </p:cNvCxnSpPr>
          <p:nvPr/>
        </p:nvCxnSpPr>
        <p:spPr>
          <a:xfrm>
            <a:off x="6400800" y="6323388"/>
            <a:ext cx="124690" cy="0"/>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cxnSp>
        <p:nvCxnSpPr>
          <p:cNvPr id="15" name="Conector recto 14">
            <a:extLst>
              <a:ext uri="{FF2B5EF4-FFF2-40B4-BE49-F238E27FC236}">
                <a16:creationId xmlns:a16="http://schemas.microsoft.com/office/drawing/2014/main" id="{1157C453-BBA5-491D-F53F-67CD5734B032}"/>
              </a:ext>
            </a:extLst>
          </p:cNvPr>
          <p:cNvCxnSpPr>
            <a:cxnSpLocks/>
          </p:cNvCxnSpPr>
          <p:nvPr/>
        </p:nvCxnSpPr>
        <p:spPr>
          <a:xfrm>
            <a:off x="8262851" y="6219306"/>
            <a:ext cx="113608" cy="0"/>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7" name="Conector recto 16">
            <a:extLst>
              <a:ext uri="{FF2B5EF4-FFF2-40B4-BE49-F238E27FC236}">
                <a16:creationId xmlns:a16="http://schemas.microsoft.com/office/drawing/2014/main" id="{032B318D-074A-2FD3-0E9C-F094B20E9298}"/>
              </a:ext>
            </a:extLst>
          </p:cNvPr>
          <p:cNvCxnSpPr>
            <a:cxnSpLocks/>
          </p:cNvCxnSpPr>
          <p:nvPr/>
        </p:nvCxnSpPr>
        <p:spPr>
          <a:xfrm>
            <a:off x="11665528" y="2693324"/>
            <a:ext cx="0" cy="143683"/>
          </a:xfrm>
          <a:prstGeom prst="line">
            <a:avLst/>
          </a:prstGeom>
          <a:ln>
            <a:solidFill>
              <a:srgbClr val="C00000"/>
            </a:solidFill>
          </a:ln>
        </p:spPr>
        <p:style>
          <a:lnRef idx="3">
            <a:schemeClr val="accent4"/>
          </a:lnRef>
          <a:fillRef idx="0">
            <a:schemeClr val="accent4"/>
          </a:fillRef>
          <a:effectRef idx="2">
            <a:schemeClr val="accent4"/>
          </a:effectRef>
          <a:fontRef idx="minor">
            <a:schemeClr val="tx1"/>
          </a:fontRef>
        </p:style>
      </p:cxnSp>
      <p:cxnSp>
        <p:nvCxnSpPr>
          <p:cNvPr id="19" name="Conector recto 18">
            <a:extLst>
              <a:ext uri="{FF2B5EF4-FFF2-40B4-BE49-F238E27FC236}">
                <a16:creationId xmlns:a16="http://schemas.microsoft.com/office/drawing/2014/main" id="{6AA949C3-B60C-CC21-1734-6DC317F1620F}"/>
              </a:ext>
            </a:extLst>
          </p:cNvPr>
          <p:cNvCxnSpPr>
            <a:cxnSpLocks/>
          </p:cNvCxnSpPr>
          <p:nvPr/>
        </p:nvCxnSpPr>
        <p:spPr>
          <a:xfrm>
            <a:off x="11779135" y="631767"/>
            <a:ext cx="0" cy="124287"/>
          </a:xfrm>
          <a:prstGeom prst="line">
            <a:avLst/>
          </a:prstGeom>
          <a:ln>
            <a:solidFill>
              <a:srgbClr val="FFC000"/>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33720557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 id="{F53DD0AF-50EA-441D-80D6-0EB2E71BBAFC}" vid="{10C691C7-FBFD-4FDD-9BA6-357C3331CEF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0AE48D7EEC5A3C4EABF05D8A804227DE" ma:contentTypeVersion="2" ma:contentTypeDescription="Crear nuevo documento." ma:contentTypeScope="" ma:versionID="f0e5df5cf04dbc34f0f75932e48c8c20">
  <xsd:schema xmlns:xsd="http://www.w3.org/2001/XMLSchema" xmlns:xs="http://www.w3.org/2001/XMLSchema" xmlns:p="http://schemas.microsoft.com/office/2006/metadata/properties" xmlns:ns2="9dd8cca9-faa3-4bad-aefe-fb67763650cb" targetNamespace="http://schemas.microsoft.com/office/2006/metadata/properties" ma:root="true" ma:fieldsID="1b246b91bdb7b8148e3f29936f7e58d6" ns2:_="">
    <xsd:import namespace="9dd8cca9-faa3-4bad-aefe-fb67763650cb"/>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8cca9-faa3-4bad-aefe-fb67763650cb"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C13CF8D-31F0-4436-A1E3-99FFBA61BD02}">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09BE7D8-182D-42CC-BB75-10C62E4A2DEA}">
  <ds:schemaRefs>
    <ds:schemaRef ds:uri="http://schemas.microsoft.com/sharepoint/v3/contenttype/forms"/>
  </ds:schemaRefs>
</ds:datastoreItem>
</file>

<file path=customXml/itemProps3.xml><?xml version="1.0" encoding="utf-8"?>
<ds:datastoreItem xmlns:ds="http://schemas.openxmlformats.org/officeDocument/2006/customXml" ds:itemID="{844D4FFA-5001-4FA4-83EE-6FB32593BD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8cca9-faa3-4bad-aefe-fb67763650c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Plantilla UPB 2024</Template>
  <TotalTime>869</TotalTime>
  <Words>2263</Words>
  <Application>Microsoft Office PowerPoint</Application>
  <PresentationFormat>Panorámica</PresentationFormat>
  <Paragraphs>99</Paragraphs>
  <Slides>27</Slides>
  <Notes>0</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27</vt:i4>
      </vt:variant>
    </vt:vector>
  </HeadingPairs>
  <TitlesOfParts>
    <vt:vector size="36" baseType="lpstr">
      <vt:lpstr>Arial</vt:lpstr>
      <vt:lpstr>Calibri</vt:lpstr>
      <vt:lpstr>Calibri Light</vt:lpstr>
      <vt:lpstr>Montserrat</vt:lpstr>
      <vt:lpstr>Montserrat ExtraBold</vt:lpstr>
      <vt:lpstr>Montserrat regular</vt:lpstr>
      <vt:lpstr>Söhne</vt:lpstr>
      <vt:lpstr>Times New Roman</vt:lpstr>
      <vt:lpstr>Tema de Office</vt:lpstr>
      <vt:lpstr>Presentación de PowerPoint</vt:lpstr>
      <vt:lpstr>Agenda</vt:lpstr>
      <vt:lpstr>Introducción</vt:lpstr>
      <vt:lpstr>Situación Problema</vt:lpstr>
      <vt:lpstr>Justificación</vt:lpstr>
      <vt:lpstr>Objetivo General</vt:lpstr>
      <vt:lpstr>Objetivos Específicos</vt:lpstr>
      <vt:lpstr>Presentación de PowerPoint</vt:lpstr>
      <vt:lpstr>Marco conceptual</vt:lpstr>
      <vt:lpstr>Presentación de PowerPoint</vt:lpstr>
      <vt:lpstr>Presentación de PowerPoint</vt:lpstr>
      <vt:lpstr>Marco tecnológico</vt:lpstr>
      <vt:lpstr>Metodología </vt:lpstr>
      <vt:lpstr>Resultados </vt:lpstr>
      <vt:lpstr>Presentación de PowerPoint</vt:lpstr>
      <vt:lpstr>Presentación de PowerPoint</vt:lpstr>
      <vt:lpstr>Presentación de PowerPoint</vt:lpstr>
      <vt:lpstr>Presentación de PowerPoint</vt:lpstr>
      <vt:lpstr>Presentación de PowerPoint</vt:lpstr>
      <vt:lpstr>Conclusiones </vt:lpstr>
      <vt:lpstr>Presentación de PowerPoint</vt:lpstr>
      <vt:lpstr>Presentación de PowerPoint</vt:lpstr>
      <vt:lpstr>Presentación de PowerPoint</vt:lpstr>
      <vt:lpstr>Bibliografía </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Samuel Arango Diaz</dc:creator>
  <cp:lastModifiedBy>Jeison Steven Florez Julio</cp:lastModifiedBy>
  <cp:revision>14</cp:revision>
  <dcterms:created xsi:type="dcterms:W3CDTF">2024-04-11T12:34:25Z</dcterms:created>
  <dcterms:modified xsi:type="dcterms:W3CDTF">2024-04-26T23:23:02Z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0x0101000AE48D7EEC5A3C4EABF05D8A804227DE</vt:lpwstr>
  </property>
</Properties>
</file>

<file path=docProps/thumbnail.jpeg>
</file>